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63" r:id="rId4"/>
    <p:sldId id="275" r:id="rId5"/>
    <p:sldId id="268" r:id="rId6"/>
    <p:sldId id="260" r:id="rId7"/>
    <p:sldId id="287" r:id="rId8"/>
    <p:sldId id="277" r:id="rId9"/>
    <p:sldId id="281" r:id="rId10"/>
    <p:sldId id="362" r:id="rId11"/>
    <p:sldId id="329" r:id="rId12"/>
    <p:sldId id="288" r:id="rId13"/>
    <p:sldId id="289" r:id="rId14"/>
    <p:sldId id="278" r:id="rId15"/>
    <p:sldId id="279" r:id="rId16"/>
    <p:sldId id="280" r:id="rId17"/>
    <p:sldId id="298" r:id="rId18"/>
    <p:sldId id="282" r:id="rId19"/>
    <p:sldId id="292" r:id="rId20"/>
    <p:sldId id="293" r:id="rId21"/>
    <p:sldId id="294" r:id="rId22"/>
    <p:sldId id="295" r:id="rId23"/>
    <p:sldId id="296" r:id="rId24"/>
    <p:sldId id="297" r:id="rId25"/>
    <p:sldId id="330" r:id="rId26"/>
    <p:sldId id="333" r:id="rId27"/>
    <p:sldId id="272" r:id="rId28"/>
    <p:sldId id="258" r:id="rId29"/>
    <p:sldId id="352" r:id="rId30"/>
    <p:sldId id="351" r:id="rId31"/>
    <p:sldId id="335" r:id="rId32"/>
    <p:sldId id="331" r:id="rId33"/>
    <p:sldId id="266" r:id="rId34"/>
    <p:sldId id="299" r:id="rId35"/>
    <p:sldId id="300" r:id="rId36"/>
    <p:sldId id="267" r:id="rId37"/>
    <p:sldId id="326" r:id="rId38"/>
    <p:sldId id="338" r:id="rId39"/>
    <p:sldId id="339" r:id="rId40"/>
    <p:sldId id="340" r:id="rId41"/>
    <p:sldId id="336" r:id="rId42"/>
    <p:sldId id="337" r:id="rId43"/>
    <p:sldId id="341" r:id="rId44"/>
    <p:sldId id="342" r:id="rId45"/>
    <p:sldId id="343" r:id="rId46"/>
    <p:sldId id="344" r:id="rId47"/>
    <p:sldId id="311" r:id="rId48"/>
    <p:sldId id="312" r:id="rId49"/>
    <p:sldId id="313" r:id="rId50"/>
    <p:sldId id="310" r:id="rId51"/>
    <p:sldId id="314" r:id="rId52"/>
    <p:sldId id="274" r:id="rId53"/>
    <p:sldId id="285" r:id="rId54"/>
    <p:sldId id="324" r:id="rId55"/>
    <p:sldId id="309" r:id="rId56"/>
    <p:sldId id="325" r:id="rId57"/>
    <p:sldId id="332" r:id="rId58"/>
    <p:sldId id="327" r:id="rId59"/>
    <p:sldId id="355" r:id="rId60"/>
    <p:sldId id="357" r:id="rId61"/>
    <p:sldId id="358" r:id="rId62"/>
    <p:sldId id="359" r:id="rId63"/>
    <p:sldId id="346" r:id="rId64"/>
    <p:sldId id="354" r:id="rId65"/>
    <p:sldId id="318" r:id="rId66"/>
    <p:sldId id="320" r:id="rId67"/>
    <p:sldId id="321" r:id="rId68"/>
    <p:sldId id="283" r:id="rId69"/>
    <p:sldId id="284" r:id="rId70"/>
    <p:sldId id="291" r:id="rId71"/>
    <p:sldId id="322" r:id="rId72"/>
    <p:sldId id="323" r:id="rId73"/>
    <p:sldId id="273" r:id="rId74"/>
    <p:sldId id="353" r:id="rId75"/>
    <p:sldId id="360" r:id="rId76"/>
    <p:sldId id="345" r:id="rId77"/>
    <p:sldId id="349" r:id="rId78"/>
    <p:sldId id="259" r:id="rId79"/>
    <p:sldId id="361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CFF4872-CCD4-482C-B62E-E1D5B2A2898B}">
          <p14:sldIdLst>
            <p14:sldId id="257"/>
            <p14:sldId id="265"/>
            <p14:sldId id="263"/>
            <p14:sldId id="275"/>
            <p14:sldId id="268"/>
            <p14:sldId id="260"/>
            <p14:sldId id="287"/>
            <p14:sldId id="277"/>
            <p14:sldId id="281"/>
            <p14:sldId id="362"/>
            <p14:sldId id="329"/>
            <p14:sldId id="288"/>
            <p14:sldId id="289"/>
            <p14:sldId id="278"/>
            <p14:sldId id="279"/>
            <p14:sldId id="280"/>
            <p14:sldId id="298"/>
            <p14:sldId id="282"/>
            <p14:sldId id="292"/>
            <p14:sldId id="293"/>
            <p14:sldId id="294"/>
            <p14:sldId id="295"/>
            <p14:sldId id="296"/>
            <p14:sldId id="297"/>
            <p14:sldId id="330"/>
            <p14:sldId id="333"/>
            <p14:sldId id="272"/>
            <p14:sldId id="258"/>
            <p14:sldId id="352"/>
            <p14:sldId id="351"/>
            <p14:sldId id="335"/>
            <p14:sldId id="331"/>
            <p14:sldId id="266"/>
            <p14:sldId id="299"/>
            <p14:sldId id="300"/>
            <p14:sldId id="267"/>
            <p14:sldId id="326"/>
            <p14:sldId id="338"/>
            <p14:sldId id="339"/>
            <p14:sldId id="340"/>
            <p14:sldId id="336"/>
            <p14:sldId id="337"/>
            <p14:sldId id="341"/>
            <p14:sldId id="342"/>
            <p14:sldId id="343"/>
            <p14:sldId id="344"/>
            <p14:sldId id="311"/>
            <p14:sldId id="312"/>
            <p14:sldId id="313"/>
            <p14:sldId id="310"/>
            <p14:sldId id="314"/>
            <p14:sldId id="274"/>
            <p14:sldId id="285"/>
            <p14:sldId id="324"/>
            <p14:sldId id="309"/>
            <p14:sldId id="325"/>
            <p14:sldId id="332"/>
            <p14:sldId id="327"/>
            <p14:sldId id="355"/>
            <p14:sldId id="357"/>
            <p14:sldId id="358"/>
            <p14:sldId id="359"/>
            <p14:sldId id="346"/>
            <p14:sldId id="354"/>
            <p14:sldId id="318"/>
            <p14:sldId id="320"/>
            <p14:sldId id="321"/>
            <p14:sldId id="283"/>
            <p14:sldId id="284"/>
            <p14:sldId id="291"/>
            <p14:sldId id="322"/>
            <p14:sldId id="323"/>
            <p14:sldId id="273"/>
            <p14:sldId id="353"/>
            <p14:sldId id="360"/>
            <p14:sldId id="345"/>
            <p14:sldId id="349"/>
            <p14:sldId id="259"/>
            <p14:sldId id="3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66" d="100"/>
          <a:sy n="66" d="100"/>
        </p:scale>
        <p:origin x="5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03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824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29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995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955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79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12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59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967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465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041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114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LJEDD2/4weekproject_result/blob/main/data%20analysis%20code/migration_%EC%9D%B4%EC%A0%95%EC%9D%80.ipynb" TargetMode="External"/><Relationship Id="rId2" Type="http://schemas.openxmlformats.org/officeDocument/2006/relationships/hyperlink" Target="https://github.com/LJEDD2/4weekproject_resul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bviewer.jupyter.org/github/LJEDD2/4weekproject_result/blob/main/data%20analysis%20code/birthrate_%EC%A0%95%ED%98%84%EC%A4%80.ipynb" TargetMode="External"/><Relationship Id="rId5" Type="http://schemas.openxmlformats.org/officeDocument/2006/relationships/hyperlink" Target="https://nbviewer.jupyter.org/github/LJEDD2/4weekproject_result/blob/main/data%20analysis%20code/policy-%EC%A0%95%EA%B7%9C%EC%98%81.ipynb" TargetMode="External"/><Relationship Id="rId4" Type="http://schemas.openxmlformats.org/officeDocument/2006/relationships/hyperlink" Target="https://nbviewer.jupyter.org/github/LJEDD2/4weekproject_result/blob/main/data%20analysis%20code/house_price%20%EA%B9%80%ED%98%9C%ED%99%98.ipynb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statisticsList/statisticsListIndex.do?menuId=M_01_01&amp;vwcd=MT_ZTITLE&amp;parmTabId=M_01_01&amp;outLink=Y&amp;entrType=#content-group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con.io/competitions/official/235724/overview/descripti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ljedd2.github.io/4weekproject_result/%EC%95%84%ED%8C%8C%ED%8A%B8%EA%B0%80%EA%B2%A9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ljedd2.github.io/4weekproject_result/%EC%97%B0%EB%A6%BD%EB%8B%A4%EC%84%B8%EB%8C%80%EA%B0%80%EA%B2%A9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ljedd2.github.io/4weekproject_result/house_price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kosis.kr/index/index.do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www.gisdeveloper.co.kr/?p=233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ljedd2.github.io/4weekproject_result/%EC%88%9C%EC%9D%B4%EB%8F%99%20%EC%B6%94%EC%84%B8%EA%B7%B8%EB%9E%98%ED%94%84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ljedd2.github.io/4weekproject_result/%EC%97%B0%EB%A0%B9%EB%8C%80%EB%B3%84%20%ED%83%88%20%EC%84%9C%EC%9A%B8%20%EA%B2%BD%EA%B8%B0%EB%8F%84%20%EC%A0%84%EC%9E%85%EC%9D%B8%EA%B5%AC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ljedd2.github.io/4weekproject_result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ljedd2.github.io/4weekproject_result/%EC%A7%80%EC%97%AD%EB%B3%84%20%EC%9D%B4%EB%8F%99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ljedd2.github.io/4weekproject_result/%EC%A0%84%EC%9E%85_%EC%A0%84%EC%B6%9C%EC%82%AC%EC%9C%A0.html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ljedd2.github.io/4weekproject_result/household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ljedd2.github.io/4weekproject_result/household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ljedd2.github.io/4weekproject_result/household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v.daum.net/v/20210508135541158" TargetMode="External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dacon.io/competitions/official/235724/codeshare/2733" TargetMode="External"/><Relationship Id="rId3" Type="http://schemas.openxmlformats.org/officeDocument/2006/relationships/hyperlink" Target="https://kosis.kr/index/index.do" TargetMode="External"/><Relationship Id="rId7" Type="http://schemas.openxmlformats.org/officeDocument/2006/relationships/hyperlink" Target="https://dacon.io/competitions/official/235724/codeshare/2737" TargetMode="External"/><Relationship Id="rId12" Type="http://schemas.openxmlformats.org/officeDocument/2006/relationships/hyperlink" Target="https://m.post.naver.com/viewer/postView.nhn?volumeNo=21041061&amp;memberNo=21967255" TargetMode="External"/><Relationship Id="rId2" Type="http://schemas.openxmlformats.org/officeDocument/2006/relationships/hyperlink" Target="https://www.bok.or.kr/portal/main/main.d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con.io/competitions/official/235724/overview/description" TargetMode="External"/><Relationship Id="rId11" Type="http://schemas.openxmlformats.org/officeDocument/2006/relationships/hyperlink" Target="https://post.naver.com/viewer/postView.nhn?volumeNo=27388495&amp;memberNo=11312812&amp;vType=VERTICAL" TargetMode="External"/><Relationship Id="rId5" Type="http://schemas.openxmlformats.org/officeDocument/2006/relationships/hyperlink" Target="https://www.r-one.co.kr/rone/resis/statistics/statisticsViewer.do?menuId=HOUSE_21111" TargetMode="External"/><Relationship Id="rId10" Type="http://schemas.openxmlformats.org/officeDocument/2006/relationships/hyperlink" Target="https://www.yna.co.kr/view/AKR20210817042000003?input=1195m" TargetMode="External"/><Relationship Id="rId4" Type="http://schemas.openxmlformats.org/officeDocument/2006/relationships/hyperlink" Target="https://kostat.go.kr/portal/korea/index.action" TargetMode="External"/><Relationship Id="rId9" Type="http://schemas.openxmlformats.org/officeDocument/2006/relationships/hyperlink" Target="https://www.hankyung.com/society/article/2011070789681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ljedd2.github.io/4weekproject_result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3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5D7B611-486D-4E61-9E1A-064FE70D6CC1}"/>
              </a:ext>
            </a:extLst>
          </p:cNvPr>
          <p:cNvGrpSpPr/>
          <p:nvPr/>
        </p:nvGrpSpPr>
        <p:grpSpPr>
          <a:xfrm>
            <a:off x="3355736" y="2025242"/>
            <a:ext cx="1854299" cy="763716"/>
            <a:chOff x="2716945" y="2155070"/>
            <a:chExt cx="1854299" cy="763716"/>
          </a:xfrm>
        </p:grpSpPr>
        <p:sp>
          <p:nvSpPr>
            <p:cNvPr id="12" name="왼쪽 대괄호 11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2716945" y="2155076"/>
              <a:ext cx="278225" cy="763710"/>
            </a:xfrm>
            <a:prstGeom prst="leftBracket">
              <a:avLst>
                <a:gd name="adj" fmla="val 92190"/>
              </a:avLst>
            </a:prstGeom>
            <a:ln w="6350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원호 12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4028965" y="2155074"/>
              <a:ext cx="509115" cy="763710"/>
            </a:xfrm>
            <a:prstGeom prst="arc">
              <a:avLst>
                <a:gd name="adj1" fmla="val 10131544"/>
                <a:gd name="adj2" fmla="val 16208042"/>
              </a:avLst>
            </a:prstGeom>
            <a:ln w="6350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2" idx="2"/>
            </p:cNvCxnSpPr>
            <p:nvPr/>
          </p:nvCxnSpPr>
          <p:spPr>
            <a:xfrm flipV="1">
              <a:off x="2995170" y="2918784"/>
              <a:ext cx="1281071" cy="2"/>
            </a:xfrm>
            <a:prstGeom prst="line">
              <a:avLst/>
            </a:prstGeom>
            <a:ln w="6350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2995170" y="2155072"/>
              <a:ext cx="509116" cy="2"/>
            </a:xfrm>
            <a:prstGeom prst="line">
              <a:avLst/>
            </a:prstGeom>
            <a:ln w="6350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3766625" y="2155070"/>
              <a:ext cx="509116" cy="2"/>
            </a:xfrm>
            <a:prstGeom prst="line">
              <a:avLst/>
            </a:prstGeom>
            <a:ln w="6350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원호 16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4029465" y="2155072"/>
              <a:ext cx="509115" cy="763710"/>
            </a:xfrm>
            <a:prstGeom prst="arc">
              <a:avLst>
                <a:gd name="adj1" fmla="val 5296230"/>
                <a:gd name="adj2" fmla="val 7355301"/>
              </a:avLst>
            </a:prstGeom>
            <a:ln w="6350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4474523" y="2617379"/>
              <a:ext cx="96721" cy="301403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6350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887959-745D-4516-8514-2AB28EB1EA7B}"/>
                </a:ext>
              </a:extLst>
            </p:cNvPr>
            <p:cNvSpPr txBox="1"/>
            <p:nvPr/>
          </p:nvSpPr>
          <p:spPr>
            <a:xfrm>
              <a:off x="2929295" y="2210897"/>
              <a:ext cx="141282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 err="1">
                  <a:ln w="127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내집내산</a:t>
              </a:r>
              <a:r>
                <a:rPr kumimoji="0" lang="en-US" altLang="ko-KR" sz="2000" b="0" i="0" u="none" strike="noStrike" kern="0" cap="none" spc="0" normalizeH="0" baseline="0" noProof="0" dirty="0">
                  <a:ln w="127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?</a:t>
              </a:r>
              <a:r>
                <a:rPr kumimoji="0" lang="ko-KR" altLang="en-US" sz="2000" b="0" i="0" u="none" strike="noStrike" kern="0" cap="none" spc="0" normalizeH="0" baseline="0" noProof="0" dirty="0">
                  <a:ln w="127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 </a:t>
              </a:r>
              <a:r>
                <a:rPr kumimoji="0" lang="ko-KR" altLang="en-US" sz="2000" b="0" i="0" u="none" strike="noStrike" kern="0" cap="none" spc="0" normalizeH="0" baseline="0" noProof="0" dirty="0" err="1">
                  <a:ln w="127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내집못산</a:t>
              </a:r>
              <a:r>
                <a:rPr kumimoji="0" lang="en-US" altLang="ko-KR" sz="2000" b="0" i="0" u="none" strike="noStrike" kern="0" cap="none" spc="0" normalizeH="0" baseline="0" noProof="0" dirty="0">
                  <a:ln w="127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!</a:t>
              </a:r>
              <a:r>
                <a:rPr kumimoji="0" lang="ko-KR" altLang="en-US" sz="2000" b="0" i="0" u="none" strike="noStrike" kern="1200" cap="none" spc="0" normalizeH="0" baseline="0" noProof="0" dirty="0">
                  <a:ln w="127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 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274496" y="2788954"/>
            <a:ext cx="45095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4400" b="1" i="0" u="none" strike="noStrike" kern="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ko-KR" altLang="en-US" sz="4400" b="1" i="0" u="none" strike="noStrike" kern="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내 집 마련의 꿈</a:t>
            </a:r>
            <a:r>
              <a:rPr kumimoji="0" lang="en-US" altLang="ko-KR" sz="4400" b="1" i="0" u="none" strike="noStrike" kern="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,</a:t>
            </a:r>
          </a:p>
          <a:p>
            <a:pPr lvl="0">
              <a:defRPr/>
            </a:pPr>
            <a:r>
              <a:rPr kumimoji="0" lang="ko-KR" altLang="en-US" sz="4400" b="1" i="0" u="none" strike="noStrike" kern="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실현가능한가</a:t>
            </a:r>
            <a:r>
              <a:rPr kumimoji="0" lang="en-US" altLang="ko-KR" sz="4400" b="1" i="0" u="none" strike="noStrike" kern="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?</a:t>
            </a:r>
            <a:r>
              <a:rPr kumimoji="0" lang="ko-KR" altLang="en-US" sz="4400" b="1" i="0" u="none" strike="noStrike" kern="0" cap="none" spc="0" normalizeH="0" baseline="0" noProof="0" dirty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endParaRPr kumimoji="0" lang="en-US" altLang="ko-KR" sz="4400" b="1" i="0" u="none" strike="noStrike" kern="0" cap="none" spc="0" normalizeH="0" baseline="0" noProof="0" dirty="0">
              <a:ln w="12700"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lvl="0"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 부동산 데이터 분석을 통한 청년 세대 내 집 마련의 현실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E6243F5-BCE5-4164-99B3-C06E038D19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526" y="6303304"/>
            <a:ext cx="1652947" cy="41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9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INTRODUCTION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74BF6D-BDF0-4DFF-9484-73E289A51C29}"/>
              </a:ext>
            </a:extLst>
          </p:cNvPr>
          <p:cNvSpPr/>
          <p:nvPr/>
        </p:nvSpPr>
        <p:spPr>
          <a:xfrm>
            <a:off x="419100" y="927524"/>
            <a:ext cx="9600801" cy="5590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4)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코드 뷰어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*</a:t>
            </a:r>
            <a:r>
              <a:rPr lang="ko-KR" altLang="en-US" sz="1400" b="1" dirty="0">
                <a:solidFill>
                  <a:srgbClr val="FF0000"/>
                </a:solidFill>
              </a:rPr>
              <a:t>링크 클릭 시 주피터 노트북 파일 </a:t>
            </a:r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언어 </a:t>
            </a:r>
            <a:r>
              <a:rPr lang="en-US" altLang="ko-KR" sz="1400" b="1" dirty="0">
                <a:solidFill>
                  <a:srgbClr val="FF0000"/>
                </a:solidFill>
              </a:rPr>
              <a:t>: python) </a:t>
            </a:r>
            <a:r>
              <a:rPr lang="ko-KR" altLang="en-US" sz="1400" b="1" dirty="0">
                <a:solidFill>
                  <a:srgbClr val="FF0000"/>
                </a:solidFill>
              </a:rPr>
              <a:t>뷰어 사이트로 이동합니다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GITHUB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 </a:t>
            </a:r>
            <a:r>
              <a:rPr lang="en-US" altLang="ko-KR" sz="14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https://github.com/LJEDD2/4weekproject_result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이정은 분석 코드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hlinkClick r:id="rId3"/>
              </a:rPr>
              <a:t>https://nbviewer.jupyter.org/github/LJEDD2/4weekproject_result/blob/main/data%20analysis%20code/migration_%EC%9D%B4%EC%A0%95%EC%9D%80.ipynb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rgbClr val="44546A">
                    <a:lumMod val="75000"/>
                  </a:srgbClr>
                </a:solidFill>
              </a:rPr>
              <a:t>김혜환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 분석 코드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hlinkClick r:id="rId4"/>
              </a:rPr>
              <a:t>https://nbviewer.jupyter.org/github/LJEDD2/4weekproject_result/blob/main/data%20analysis%20code/house_price%20%EA%B9%80%ED%98%9C%ED%99%98.ipynb</a:t>
            </a:r>
            <a:r>
              <a:rPr lang="en-US" altLang="ko-KR" sz="1200" b="1" dirty="0">
                <a:solidFill>
                  <a:srgbClr val="44546A">
                    <a:lumMod val="75000"/>
                  </a:srgb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rgbClr val="44546A">
                    <a:lumMod val="75000"/>
                  </a:srgbClr>
                </a:solidFill>
              </a:rPr>
              <a:t>정규영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 분석 코드 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hlinkClick r:id="rId5"/>
              </a:rPr>
              <a:t>https://nbviewer.jupyter.org/github/LJEDD2/4weekproject_result/blob/main/data%20analysis%20code/policy-%EC%A0%95%EA%B7%9C%EC%98%81.ipynb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정현준 분석 코드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hlinkClick r:id="rId6"/>
              </a:rPr>
              <a:t>https://nbviewer.jupyter.org/github/LJEDD2/4weekproject_result/blob/main/data%20analysis%20code/birthrate_%EC%A0%95%ED%98%84%EC%A4%80.ipynb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09A0AA-B498-4E51-8D3C-F9849C65487A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contents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760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3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40182" y="2266630"/>
            <a:ext cx="3916677" cy="2324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Part</a:t>
            </a:r>
            <a:r>
              <a:rPr lang="ko-KR" altLang="en-US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</a:t>
            </a:r>
            <a:r>
              <a:rPr lang="ko-KR" altLang="en-US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endParaRPr lang="en-US" altLang="ko-KR" sz="4400" b="1" kern="0" dirty="0">
              <a:ln w="12700">
                <a:noFill/>
              </a:ln>
              <a:solidFill>
                <a:prstClr val="white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정책 변동 </a:t>
            </a: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lang="ko-KR" altLang="en-US" sz="2400" b="1" kern="0" dirty="0" err="1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정규영</a:t>
            </a: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endParaRPr lang="en-US" altLang="ko-KR" sz="4400" b="1" kern="0" dirty="0">
              <a:ln w="12700">
                <a:noFill/>
              </a:ln>
              <a:solidFill>
                <a:prstClr val="white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white"/>
                </a:solidFill>
              </a:rPr>
              <a:t>한국 부동산 데이터 분석을 통한 청년 세대 내 집 마련의 현실</a:t>
            </a:r>
            <a:endParaRPr lang="en-US" altLang="ko-KR" sz="10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54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Policy problem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1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74BF6D-BDF0-4DFF-9484-73E289A51C29}"/>
              </a:ext>
            </a:extLst>
          </p:cNvPr>
          <p:cNvSpPr/>
          <p:nvPr/>
        </p:nvSpPr>
        <p:spPr>
          <a:xfrm>
            <a:off x="402229" y="751515"/>
            <a:ext cx="10968442" cy="2318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데이터 </a:t>
            </a:r>
            <a:r>
              <a:rPr lang="ko-KR" altLang="en-US" sz="1400" b="1" dirty="0" err="1">
                <a:solidFill>
                  <a:srgbClr val="44546A">
                    <a:lumMod val="75000"/>
                  </a:srgbClr>
                </a:solidFill>
              </a:rPr>
              <a:t>전처리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 및 가공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-KOSIS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에서 제공하는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9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가지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csv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파일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대통령별 주요 부동산 정책 내용을 정리한 엑셀 파일 생성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대통령별 재임 날짜를 구별하는 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DataFrame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생성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정책 정리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노무현 대통령부터 문재인 대통령까지의 부동산 관련 정책에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대해 정리를 진행했다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정책은 자료 조사를 통한 내용을 바탕으로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엑셀 형식으로 작성하여 불러왔다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재임 기간 정리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대통령별 재임 날짜를 데이터프레임 형식으로 정리했다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7FD80E-14AB-452B-9FB3-2C1F95829B8B}"/>
              </a:ext>
            </a:extLst>
          </p:cNvPr>
          <p:cNvSpPr txBox="1"/>
          <p:nvPr/>
        </p:nvSpPr>
        <p:spPr>
          <a:xfrm>
            <a:off x="6006566" y="668744"/>
            <a:ext cx="492572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자료 조사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대통령별 부동산 정책의 종류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방향성에 대해 자료 수집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정권별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가격 변화와 주요 정책에 대한 가격 변동과 관련한 자료 수집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분석을 진행한 후 정책에 의한 부동산 가격 상승의 원인에 대한 자료 수집</a:t>
            </a: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시각화 도구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-seaborn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흐름을 선그래프로 분석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matplot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추출한 일부 데이터에 대해 선그래프로 나타냄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-folium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두 시점 사이의 차이 값을 확인하기 위해 지도 그래프를 이용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093F350-B971-4E67-8928-AED6B3C83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817" y="3132553"/>
            <a:ext cx="8431499" cy="35176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570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Policy problem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1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74BF6D-BDF0-4DFF-9484-73E289A51C29}"/>
              </a:ext>
            </a:extLst>
          </p:cNvPr>
          <p:cNvSpPr/>
          <p:nvPr/>
        </p:nvSpPr>
        <p:spPr>
          <a:xfrm>
            <a:off x="419100" y="887735"/>
            <a:ext cx="10968442" cy="204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  <a:effectLst/>
                <a:ea typeface="굴림" panose="020B0600000101010101" pitchFamily="50" charset="-127"/>
              </a:rPr>
              <a:t>Ⅰ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대통령 임기 별 매매가와 전세가 분석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매매가와 전세가 분석에 대해선 같은 형식의 코드에서 데이터만 다르게 사용되었다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색깔 지정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실시한 정책의 방향 별 색깔 목록 설정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정책 표시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해당 시점의 정책을 방향에 따라 색깔 점선으로 나타내고 그래프 상단에 정책 내용을 불러옴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대통령 표시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대통령 재임 날짜에 맞춰 정권이 바뀜을 표시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검은 실선으로 구분하고 시작 부분에 해당 대통령 이름을 불러옴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그래프 표시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matplot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통해 선그래프를 나타냄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범례 표시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범례의 위치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기타 좌표 이름 설정 등을 나타냄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4F7AD257-706B-46A6-9C99-5E1FC5C1B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2" t="35073" r="16156" b="12376"/>
          <a:stretch/>
        </p:blipFill>
        <p:spPr>
          <a:xfrm>
            <a:off x="2252749" y="3067969"/>
            <a:ext cx="7686502" cy="33746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77632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Policy problem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1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06E7E8-D7C2-48A1-8D37-5F6392D9B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30068" r="15177" b="8813"/>
          <a:stretch/>
        </p:blipFill>
        <p:spPr>
          <a:xfrm>
            <a:off x="134754" y="705312"/>
            <a:ext cx="6074903" cy="31535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367663-31E5-4CD7-AAC3-A0FB696B5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86" t="22427" r="14449" b="20600"/>
          <a:stretch/>
        </p:blipFill>
        <p:spPr>
          <a:xfrm>
            <a:off x="134754" y="3921593"/>
            <a:ext cx="6074904" cy="28104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0AE51D-19C8-437E-9D80-223D96CFB341}"/>
              </a:ext>
            </a:extLst>
          </p:cNvPr>
          <p:cNvCxnSpPr/>
          <p:nvPr/>
        </p:nvCxnSpPr>
        <p:spPr>
          <a:xfrm>
            <a:off x="62753" y="2761130"/>
            <a:ext cx="636930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8B9D4BB0-F936-4132-A24A-D127387E7365}"/>
              </a:ext>
            </a:extLst>
          </p:cNvPr>
          <p:cNvSpPr/>
          <p:nvPr/>
        </p:nvSpPr>
        <p:spPr>
          <a:xfrm>
            <a:off x="2042764" y="5925671"/>
            <a:ext cx="279094" cy="18581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4BDF04A-07AF-4313-90B5-CC2FDD6E43FC}"/>
              </a:ext>
            </a:extLst>
          </p:cNvPr>
          <p:cNvSpPr/>
          <p:nvPr/>
        </p:nvSpPr>
        <p:spPr>
          <a:xfrm>
            <a:off x="4759070" y="5388549"/>
            <a:ext cx="279094" cy="18581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BECE1-2F29-48D3-9483-E91AA88D4C3B}"/>
              </a:ext>
            </a:extLst>
          </p:cNvPr>
          <p:cNvSpPr/>
          <p:nvPr/>
        </p:nvSpPr>
        <p:spPr>
          <a:xfrm>
            <a:off x="6432054" y="933186"/>
            <a:ext cx="4699740" cy="5642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대통령 임기 별 매매가 분석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위는 노무현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~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문재인 정권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아래는 문재인 정권 단독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노무현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~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문재인 정권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노무현 정권 때 올랐던 매매가가 이명박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, 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박근혜 정권에는 주춤하다 다시금 오르는 모습을 보이고 있다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. 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하지만 문재인 정권에 들어서는 급격하게 상승하고 있는 것을 확인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0" i="0" dirty="0">
              <a:solidFill>
                <a:srgbClr val="595959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9"/>
                </a:solidFill>
              </a:rPr>
              <a:t>-</a:t>
            </a:r>
            <a:r>
              <a:rPr lang="ko-KR" altLang="en-US" sz="1200" dirty="0">
                <a:solidFill>
                  <a:srgbClr val="595959"/>
                </a:solidFill>
              </a:rPr>
              <a:t>문재인 정권 </a:t>
            </a:r>
            <a:r>
              <a:rPr lang="en-US" altLang="ko-KR" sz="1200" dirty="0">
                <a:solidFill>
                  <a:srgbClr val="595959"/>
                </a:solidFill>
              </a:rPr>
              <a:t>: 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급격히 상승하는 구간이 두 구간이 존재한다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. 2018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년 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9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월과 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2020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년 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5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월로 보이는데 두 시기의 정책을 보면 모두 주택 공급과 관련된 정책이라는 것을 알 수 있다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9"/>
                </a:solidFill>
              </a:rPr>
              <a:t>1. 2018-09-21 : 1</a:t>
            </a:r>
            <a:r>
              <a:rPr lang="ko-KR" altLang="en-US" sz="1200" dirty="0">
                <a:solidFill>
                  <a:srgbClr val="595959"/>
                </a:solidFill>
              </a:rPr>
              <a:t>차 수도권 주택공급계획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9"/>
                </a:solidFill>
              </a:rPr>
              <a:t>-</a:t>
            </a:r>
            <a:r>
              <a:rPr lang="ko-KR" altLang="en-US" sz="1200" dirty="0">
                <a:solidFill>
                  <a:srgbClr val="595959"/>
                </a:solidFill>
              </a:rPr>
              <a:t>주요 내용으로는 수도권 공공택지 확보를 통한 </a:t>
            </a:r>
            <a:r>
              <a:rPr lang="en-US" altLang="ko-KR" sz="1200" dirty="0">
                <a:solidFill>
                  <a:srgbClr val="595959"/>
                </a:solidFill>
              </a:rPr>
              <a:t>30</a:t>
            </a:r>
            <a:r>
              <a:rPr lang="ko-KR" altLang="en-US" sz="1200" dirty="0">
                <a:solidFill>
                  <a:srgbClr val="595959"/>
                </a:solidFill>
              </a:rPr>
              <a:t>만호 추가공급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9"/>
                </a:solidFill>
              </a:rPr>
              <a:t>-</a:t>
            </a:r>
            <a:r>
              <a:rPr lang="ko-KR" altLang="en-US" sz="1200" dirty="0">
                <a:solidFill>
                  <a:srgbClr val="595959"/>
                </a:solidFill>
              </a:rPr>
              <a:t>신혼희망타운 조기 공급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9"/>
                </a:solidFill>
              </a:rPr>
              <a:t>-</a:t>
            </a:r>
            <a:r>
              <a:rPr lang="ko-KR" altLang="en-US" sz="1200" dirty="0">
                <a:solidFill>
                  <a:srgbClr val="595959"/>
                </a:solidFill>
              </a:rPr>
              <a:t>도심 내 주택공급 확대</a:t>
            </a:r>
            <a:endParaRPr lang="en-US" altLang="ko-KR" sz="1200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9"/>
                </a:solidFill>
              </a:rPr>
              <a:t>2. 2020-05-06 : </a:t>
            </a:r>
            <a:r>
              <a:rPr lang="ko-KR" altLang="en-US" sz="1200" dirty="0">
                <a:solidFill>
                  <a:srgbClr val="595959"/>
                </a:solidFill>
              </a:rPr>
              <a:t>수도권 주택공급 기반 강화</a:t>
            </a:r>
            <a:r>
              <a:rPr lang="en-US" altLang="ko-KR" sz="1200" dirty="0">
                <a:solidFill>
                  <a:srgbClr val="595959"/>
                </a:solidFill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</a:rPr>
              <a:t>공공재개발 활성화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9"/>
                </a:solidFill>
              </a:rPr>
              <a:t>-</a:t>
            </a:r>
            <a:r>
              <a:rPr lang="ko-KR" altLang="en-US" sz="1200" dirty="0">
                <a:solidFill>
                  <a:srgbClr val="595959"/>
                </a:solidFill>
              </a:rPr>
              <a:t>주요 내용으로는 도심 내 공급 기반 강화와 수도권 공급계획의 조기 이행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9"/>
                </a:solidFill>
              </a:rPr>
              <a:t>-</a:t>
            </a:r>
            <a:r>
              <a:rPr lang="ko-KR" altLang="en-US" sz="1200" dirty="0">
                <a:solidFill>
                  <a:srgbClr val="595959"/>
                </a:solidFill>
              </a:rPr>
              <a:t>내부에는 공공성 강화를 위한 정비사업</a:t>
            </a:r>
            <a:r>
              <a:rPr lang="en-US" altLang="ko-KR" sz="1200" dirty="0">
                <a:solidFill>
                  <a:srgbClr val="595959"/>
                </a:solidFill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</a:rPr>
              <a:t>유휴공간 정비 및 재활용</a:t>
            </a:r>
            <a:r>
              <a:rPr lang="en-US" altLang="ko-KR" sz="1200" dirty="0">
                <a:solidFill>
                  <a:srgbClr val="595959"/>
                </a:solidFill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</a:rPr>
              <a:t>도심 내 유휴부지 확보</a:t>
            </a:r>
            <a:endParaRPr lang="en-US" altLang="ko-KR" sz="12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38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Policy problem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1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1BD6DC-C2FA-4BB5-98F1-3324BA4A7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6" t="26195" r="16155" b="14021"/>
          <a:stretch/>
        </p:blipFill>
        <p:spPr>
          <a:xfrm>
            <a:off x="182880" y="704041"/>
            <a:ext cx="6155166" cy="30884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13C6381-FB1C-4D93-9C36-18C764ED7F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12" t="26196" r="15177" b="18270"/>
          <a:stretch/>
        </p:blipFill>
        <p:spPr>
          <a:xfrm>
            <a:off x="177853" y="3871729"/>
            <a:ext cx="6155166" cy="27437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19FD63-2642-4B97-8C93-E75CFFD4A340}"/>
              </a:ext>
            </a:extLst>
          </p:cNvPr>
          <p:cNvSpPr/>
          <p:nvPr/>
        </p:nvSpPr>
        <p:spPr>
          <a:xfrm>
            <a:off x="4777000" y="5862918"/>
            <a:ext cx="279094" cy="18581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6AF870-7AA0-4B03-A892-BB09A0793E1E}"/>
              </a:ext>
            </a:extLst>
          </p:cNvPr>
          <p:cNvSpPr/>
          <p:nvPr/>
        </p:nvSpPr>
        <p:spPr>
          <a:xfrm>
            <a:off x="6432054" y="1309705"/>
            <a:ext cx="4494224" cy="4811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대통령 임기 별 전세가 분석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위는 노무현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~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문재인 정권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아래는 문재인 정권 단독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노무현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~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문재인 정권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전체적으로 전세가는 계속 상승하는 것을 알 수 있다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. 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하지만 문재인 정권 중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, 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후반에 들어서 가파르게 올라가는 모습을 확인할 수 있다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0" i="0" dirty="0">
              <a:solidFill>
                <a:srgbClr val="595959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9"/>
                </a:solidFill>
              </a:rPr>
              <a:t>-</a:t>
            </a:r>
            <a:r>
              <a:rPr lang="ko-KR" altLang="en-US" sz="1200" dirty="0">
                <a:solidFill>
                  <a:srgbClr val="595959"/>
                </a:solidFill>
              </a:rPr>
              <a:t>문재인 정권 </a:t>
            </a:r>
            <a:r>
              <a:rPr lang="en-US" altLang="ko-KR" sz="1200" dirty="0">
                <a:solidFill>
                  <a:srgbClr val="595959"/>
                </a:solidFill>
              </a:rPr>
              <a:t>: 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이번에도 급격하게 오르기 시작하는 시기가 보이는데 약 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2020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년 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5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월 정도로 아까 매매가 </a:t>
            </a:r>
            <a:r>
              <a:rPr lang="ko-KR" altLang="en-US" sz="1200" dirty="0">
                <a:solidFill>
                  <a:srgbClr val="595959"/>
                </a:solidFill>
              </a:rPr>
              <a:t>그래프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에서 나온 시기와 똑같은 시점이다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9"/>
                </a:solidFill>
              </a:rPr>
              <a:t>1. 2020-05-06 : </a:t>
            </a:r>
            <a:r>
              <a:rPr lang="ko-KR" altLang="en-US" sz="1200" dirty="0">
                <a:solidFill>
                  <a:srgbClr val="595959"/>
                </a:solidFill>
              </a:rPr>
              <a:t>수도권 주택공급 기반 강화</a:t>
            </a:r>
            <a:r>
              <a:rPr lang="en-US" altLang="ko-KR" sz="1200" dirty="0">
                <a:solidFill>
                  <a:srgbClr val="595959"/>
                </a:solidFill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</a:rPr>
              <a:t>공공재개발 활성화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9"/>
                </a:solidFill>
              </a:rPr>
              <a:t>-</a:t>
            </a:r>
            <a:r>
              <a:rPr lang="ko-KR" altLang="en-US" sz="1200" dirty="0">
                <a:solidFill>
                  <a:srgbClr val="595959"/>
                </a:solidFill>
              </a:rPr>
              <a:t>주요 내용으로는 도심 내 공급 기반 강화와 수도권 공급계획의 조기 이행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9"/>
                </a:solidFill>
              </a:rPr>
              <a:t>-</a:t>
            </a:r>
            <a:r>
              <a:rPr lang="ko-KR" altLang="en-US" sz="1200" dirty="0">
                <a:solidFill>
                  <a:srgbClr val="595959"/>
                </a:solidFill>
              </a:rPr>
              <a:t>내부에는 공공성 강화를 위한 정비사업</a:t>
            </a:r>
            <a:r>
              <a:rPr lang="en-US" altLang="ko-KR" sz="1200" dirty="0">
                <a:solidFill>
                  <a:srgbClr val="595959"/>
                </a:solidFill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</a:rPr>
              <a:t>유휴공간 정비 및 재활용</a:t>
            </a:r>
            <a:r>
              <a:rPr lang="en-US" altLang="ko-KR" sz="1200" dirty="0">
                <a:solidFill>
                  <a:srgbClr val="595959"/>
                </a:solidFill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</a:rPr>
              <a:t>도심 내 유휴부지 확보</a:t>
            </a:r>
            <a:endParaRPr lang="en-US" altLang="ko-KR" sz="1200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716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Policy problem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1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74BF6D-BDF0-4DFF-9484-73E289A51C29}"/>
              </a:ext>
            </a:extLst>
          </p:cNvPr>
          <p:cNvSpPr/>
          <p:nvPr/>
        </p:nvSpPr>
        <p:spPr>
          <a:xfrm>
            <a:off x="6554466" y="760883"/>
            <a:ext cx="5168762" cy="5134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대통령 </a:t>
            </a:r>
            <a:r>
              <a:rPr lang="ko-KR" altLang="en-US" sz="1600" b="1" dirty="0" err="1">
                <a:solidFill>
                  <a:srgbClr val="44546A">
                    <a:lumMod val="75000"/>
                  </a:srgbClr>
                </a:solidFill>
              </a:rPr>
              <a:t>임기별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 매매가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, 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전세가 종합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위는 노무현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~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문재인 정권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아래는 문재인 정권 단독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전세 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: 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전반적으로 계속 오르는 추세를 보이고 있다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9"/>
                </a:solidFill>
              </a:rPr>
              <a:t>-</a:t>
            </a:r>
            <a:r>
              <a:rPr lang="ko-KR" altLang="en-US" sz="1200" dirty="0">
                <a:solidFill>
                  <a:srgbClr val="595959"/>
                </a:solidFill>
              </a:rPr>
              <a:t>매매 </a:t>
            </a:r>
            <a:r>
              <a:rPr lang="en-US" altLang="ko-KR" sz="1200" dirty="0">
                <a:solidFill>
                  <a:srgbClr val="595959"/>
                </a:solidFill>
              </a:rPr>
              <a:t>: 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박근혜 정권 말 이후 문재인 정권까지 급격한 상승이 이루어졌다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. 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또한 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2020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년 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6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월 정도에 실시한 주택 공급 정책이 부동산 가격에 영향을 미치고 있다는 것도 확인할 수 있다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.</a:t>
            </a:r>
            <a:endParaRPr lang="en-US" altLang="ko-KR" sz="1200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-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가격이 오르는 이유에 대해 근본적으로는 해당 아파트가 들어선 지가가 역시 많은 영향을 끼쳤을 거라고 생각한다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. 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부동산 가격이 아파트 가격 자체에도 문제가 있지만 근본적으로는 </a:t>
            </a:r>
            <a:r>
              <a:rPr lang="ko-KR" altLang="en-US" sz="1200" b="0" i="0" u="sng" dirty="0">
                <a:solidFill>
                  <a:srgbClr val="595959"/>
                </a:solidFill>
                <a:effectLst/>
              </a:rPr>
              <a:t>다주택자 양도세 중과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 부활의 역할이 크다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9"/>
                </a:solidFill>
              </a:rPr>
              <a:t>-</a:t>
            </a:r>
            <a:r>
              <a:rPr lang="ko-KR" altLang="en-US" sz="1200" dirty="0">
                <a:solidFill>
                  <a:srgbClr val="595959"/>
                </a:solidFill>
              </a:rPr>
              <a:t>다주택자 양도세 중과 </a:t>
            </a:r>
            <a:r>
              <a:rPr lang="en-US" altLang="ko-KR" sz="1200" dirty="0">
                <a:solidFill>
                  <a:srgbClr val="595959"/>
                </a:solidFill>
              </a:rPr>
              <a:t>:</a:t>
            </a:r>
            <a:r>
              <a:rPr lang="ko-KR" altLang="en-US" sz="1200" dirty="0">
                <a:solidFill>
                  <a:srgbClr val="595959"/>
                </a:solidFill>
              </a:rPr>
              <a:t> </a:t>
            </a:r>
            <a:r>
              <a:rPr lang="en-US" altLang="ko-KR" sz="1200" dirty="0">
                <a:solidFill>
                  <a:srgbClr val="595959"/>
                </a:solidFill>
              </a:rPr>
              <a:t>2</a:t>
            </a:r>
            <a:r>
              <a:rPr lang="ko-KR" altLang="en-US" sz="1200" dirty="0">
                <a:solidFill>
                  <a:srgbClr val="595959"/>
                </a:solidFill>
              </a:rPr>
              <a:t>주택 보유자가 집을 팔 경우 양도 차익의 </a:t>
            </a:r>
            <a:r>
              <a:rPr lang="en-US" altLang="ko-KR" sz="1200" dirty="0">
                <a:solidFill>
                  <a:srgbClr val="595959"/>
                </a:solidFill>
              </a:rPr>
              <a:t>50%, 3</a:t>
            </a:r>
            <a:r>
              <a:rPr lang="ko-KR" altLang="en-US" sz="1200" dirty="0">
                <a:solidFill>
                  <a:srgbClr val="595959"/>
                </a:solidFill>
              </a:rPr>
              <a:t>주택 이상의 보유자의 경우 </a:t>
            </a:r>
            <a:r>
              <a:rPr lang="en-US" altLang="ko-KR" sz="1200" dirty="0">
                <a:solidFill>
                  <a:srgbClr val="595959"/>
                </a:solidFill>
              </a:rPr>
              <a:t>60%</a:t>
            </a:r>
            <a:r>
              <a:rPr lang="ko-KR" altLang="en-US" sz="1200" dirty="0">
                <a:solidFill>
                  <a:srgbClr val="595959"/>
                </a:solidFill>
              </a:rPr>
              <a:t>를 세금으로 부과하는 제도이다</a:t>
            </a:r>
            <a:r>
              <a:rPr lang="en-US" altLang="ko-KR" sz="1200" dirty="0">
                <a:solidFill>
                  <a:srgbClr val="595959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9"/>
                </a:solidFill>
              </a:rPr>
              <a:t>-</a:t>
            </a:r>
            <a:r>
              <a:rPr lang="ko-KR" altLang="en-US" sz="1200" dirty="0">
                <a:solidFill>
                  <a:srgbClr val="595959"/>
                </a:solidFill>
              </a:rPr>
              <a:t>이로 인해 </a:t>
            </a:r>
            <a:r>
              <a:rPr lang="en-US" altLang="ko-KR" sz="1200" dirty="0">
                <a:solidFill>
                  <a:srgbClr val="595959"/>
                </a:solidFill>
              </a:rPr>
              <a:t>1</a:t>
            </a:r>
            <a:r>
              <a:rPr lang="ko-KR" altLang="en-US" sz="1200" dirty="0">
                <a:solidFill>
                  <a:srgbClr val="595959"/>
                </a:solidFill>
              </a:rPr>
              <a:t>주택을 매매로 보유하고</a:t>
            </a:r>
            <a:r>
              <a:rPr lang="en-US" altLang="ko-KR" sz="1200" dirty="0">
                <a:solidFill>
                  <a:srgbClr val="595959"/>
                </a:solidFill>
              </a:rPr>
              <a:t>,</a:t>
            </a:r>
            <a:r>
              <a:rPr lang="ko-KR" altLang="en-US" sz="1200" dirty="0">
                <a:solidFill>
                  <a:srgbClr val="595959"/>
                </a:solidFill>
              </a:rPr>
              <a:t> 전세 아파트에서 생활하는 경향이 강해졌고</a:t>
            </a:r>
            <a:r>
              <a:rPr lang="en-US" altLang="ko-KR" sz="1200" dirty="0">
                <a:solidFill>
                  <a:srgbClr val="595959"/>
                </a:solidFill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</a:rPr>
              <a:t>전세 수요가 늘어남에 따라 가격이 상승한 것이다</a:t>
            </a:r>
            <a:r>
              <a:rPr lang="en-US" altLang="ko-KR" sz="1200" dirty="0">
                <a:solidFill>
                  <a:srgbClr val="595959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C22BD9-141B-4B0F-8035-33B3E1E7E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7" t="33497" r="16156" b="7114"/>
          <a:stretch/>
        </p:blipFill>
        <p:spPr>
          <a:xfrm>
            <a:off x="139586" y="750622"/>
            <a:ext cx="6275294" cy="31387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65E780-7411-4AAF-857D-7DC7691BD8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53" t="28960" r="15177" b="14295"/>
          <a:stretch/>
        </p:blipFill>
        <p:spPr>
          <a:xfrm>
            <a:off x="139586" y="3927391"/>
            <a:ext cx="6275294" cy="28562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16320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Policy problem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통한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1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74BF6D-BDF0-4DFF-9484-73E289A51C29}"/>
              </a:ext>
            </a:extLst>
          </p:cNvPr>
          <p:cNvSpPr/>
          <p:nvPr/>
        </p:nvSpPr>
        <p:spPr>
          <a:xfrm>
            <a:off x="183654" y="750622"/>
            <a:ext cx="10823314" cy="1487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  <a:effectLst/>
                <a:ea typeface="굴림" panose="020B0600000101010101" pitchFamily="50" charset="-127"/>
              </a:rPr>
              <a:t>Ⅱ.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대통령 </a:t>
            </a:r>
            <a:r>
              <a:rPr lang="ko-KR" altLang="en-US" sz="1400" b="1" dirty="0" err="1">
                <a:solidFill>
                  <a:srgbClr val="44546A">
                    <a:lumMod val="75000"/>
                  </a:srgbClr>
                </a:solidFill>
              </a:rPr>
              <a:t>임기별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 지가 변동률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지가 변동률에 대해서는 지도 데이터를 바탕으로 나타냈다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0" i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대통령 임기 기간 설정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 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: </a:t>
            </a:r>
            <a:r>
              <a:rPr lang="ko-KR" altLang="en-US" sz="1200" dirty="0">
                <a:solidFill>
                  <a:srgbClr val="595959"/>
                </a:solidFill>
              </a:rPr>
              <a:t>입력 받은 </a:t>
            </a:r>
            <a:r>
              <a:rPr lang="en-US" altLang="ko-KR" sz="1200" dirty="0">
                <a:solidFill>
                  <a:srgbClr val="595959"/>
                </a:solidFill>
              </a:rPr>
              <a:t>index </a:t>
            </a:r>
            <a:r>
              <a:rPr lang="ko-KR" altLang="en-US" sz="1200" dirty="0">
                <a:solidFill>
                  <a:srgbClr val="595959"/>
                </a:solidFill>
              </a:rPr>
              <a:t>값에 따라 해당 대통령의 임기 시작과 끝을 </a:t>
            </a:r>
            <a:r>
              <a:rPr lang="en-US" altLang="ko-KR" sz="1200" dirty="0">
                <a:solidFill>
                  <a:srgbClr val="595959"/>
                </a:solidFill>
              </a:rPr>
              <a:t>start, end</a:t>
            </a:r>
            <a:r>
              <a:rPr lang="ko-KR" altLang="en-US" sz="1200" dirty="0">
                <a:solidFill>
                  <a:srgbClr val="595959"/>
                </a:solidFill>
              </a:rPr>
              <a:t>에 저장</a:t>
            </a:r>
            <a:r>
              <a:rPr lang="en-US" altLang="ko-KR" sz="1200" dirty="0">
                <a:solidFill>
                  <a:srgbClr val="595959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지역에 따라 분류 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: 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각 지역에 임기 끝에서 시작을 뺀 지가 변동률 값을 </a:t>
            </a:r>
            <a:r>
              <a:rPr lang="ko-KR" altLang="en-US" sz="1200" dirty="0">
                <a:solidFill>
                  <a:srgbClr val="595959"/>
                </a:solidFill>
              </a:rPr>
              <a:t>시도에 맞게 </a:t>
            </a:r>
            <a:r>
              <a:rPr lang="ko-KR" altLang="en-US" sz="1200" dirty="0" err="1">
                <a:solidFill>
                  <a:srgbClr val="595959"/>
                </a:solidFill>
              </a:rPr>
              <a:t>넣어줌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지도 그래프 설정 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: 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나눠진 지도 데이터를 바탕으로 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folium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을 이용해 변동률에 따라 지도 표현</a:t>
            </a:r>
            <a:r>
              <a:rPr lang="en-US" altLang="ko-KR" sz="1200" dirty="0">
                <a:solidFill>
                  <a:srgbClr val="595959"/>
                </a:solidFill>
              </a:rPr>
              <a:t>(</a:t>
            </a:r>
            <a:r>
              <a:rPr lang="ko-KR" altLang="en-US" sz="1200" dirty="0">
                <a:solidFill>
                  <a:srgbClr val="595959"/>
                </a:solidFill>
              </a:rPr>
              <a:t>색깔 지정</a:t>
            </a:r>
            <a:r>
              <a:rPr lang="en-US" altLang="ko-KR" sz="1200" dirty="0">
                <a:solidFill>
                  <a:srgbClr val="595959"/>
                </a:solidFill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</a:rPr>
              <a:t>변동폭 지정</a:t>
            </a:r>
            <a:r>
              <a:rPr lang="en-US" altLang="ko-KR" sz="1200" dirty="0">
                <a:solidFill>
                  <a:srgbClr val="595959"/>
                </a:solidFill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</a:rPr>
              <a:t>범례 </a:t>
            </a:r>
            <a:r>
              <a:rPr lang="ko-KR" altLang="en-US" sz="1200" dirty="0" err="1">
                <a:solidFill>
                  <a:srgbClr val="595959"/>
                </a:solidFill>
              </a:rPr>
              <a:t>표현등</a:t>
            </a:r>
            <a:r>
              <a:rPr lang="en-US" altLang="ko-KR" sz="1200" dirty="0">
                <a:solidFill>
                  <a:srgbClr val="595959"/>
                </a:solidFill>
              </a:rPr>
              <a:t>).</a:t>
            </a:r>
            <a:endParaRPr lang="en-US" altLang="ko-KR" sz="1200" b="0" i="0" dirty="0">
              <a:solidFill>
                <a:srgbClr val="595959"/>
              </a:solidFill>
              <a:effectLst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3146FB-8011-47FA-8FB1-8BD4560A9F46}"/>
              </a:ext>
            </a:extLst>
          </p:cNvPr>
          <p:cNvGrpSpPr/>
          <p:nvPr/>
        </p:nvGrpSpPr>
        <p:grpSpPr>
          <a:xfrm>
            <a:off x="926793" y="2457262"/>
            <a:ext cx="9919313" cy="4145550"/>
            <a:chOff x="246406" y="2259354"/>
            <a:chExt cx="10760562" cy="4465767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A7944942-FB70-421D-BD18-04E4E4E47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705" t="27590" r="25000" b="37047"/>
            <a:stretch/>
          </p:blipFill>
          <p:spPr>
            <a:xfrm>
              <a:off x="246406" y="2259354"/>
              <a:ext cx="5984062" cy="205304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9DD258A-9F6C-464A-B3A9-200A79ABD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397" t="28138" r="27427" b="23682"/>
            <a:stretch/>
          </p:blipFill>
          <p:spPr>
            <a:xfrm>
              <a:off x="6345320" y="2259354"/>
              <a:ext cx="4661648" cy="23543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E9D547DA-A3A3-4C6E-BABC-03EDD59FB1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85" t="31153" r="22941" b="26219"/>
            <a:stretch/>
          </p:blipFill>
          <p:spPr>
            <a:xfrm>
              <a:off x="246406" y="4370788"/>
              <a:ext cx="5984062" cy="23543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49627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Policy problem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통한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1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74BF6D-BDF0-4DFF-9484-73E289A51C29}"/>
              </a:ext>
            </a:extLst>
          </p:cNvPr>
          <p:cNvSpPr/>
          <p:nvPr/>
        </p:nvSpPr>
        <p:spPr>
          <a:xfrm>
            <a:off x="6946170" y="1740410"/>
            <a:ext cx="3357520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각 대통령 임기기간 지가 변동률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ko-KR" sz="1200" b="0" i="0" dirty="0">
              <a:solidFill>
                <a:srgbClr val="595959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-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박근혜 정부 때 지가 변동률이 제일 큰 것이 확인된다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. 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지가 자체는 해당 정권 시기에 바로 오르기 보단 이전 정권의 정책에서의 영향이 몇 년 뒤에 반영된다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. 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따라서 이명박 정권때의 정책이 크게 반영된 것을 확인할 수 있다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rgbClr val="595959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595959"/>
                </a:solidFill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지가 변동에는 해당 지역에 건축 계획이 많이 </a:t>
            </a:r>
            <a:r>
              <a:rPr lang="ko-KR" altLang="en-US" sz="1200" b="0" i="0" dirty="0" err="1">
                <a:solidFill>
                  <a:srgbClr val="595959"/>
                </a:solidFill>
                <a:effectLst/>
              </a:rPr>
              <a:t>잡혀있기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 때문에 증가한다고 볼 수 있다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따라서 건축허가현황과 </a:t>
            </a:r>
            <a:r>
              <a:rPr lang="ko-KR" altLang="en-US" sz="1200" b="0" i="0" dirty="0" err="1">
                <a:solidFill>
                  <a:srgbClr val="595959"/>
                </a:solidFill>
                <a:effectLst/>
              </a:rPr>
              <a:t>주택건설인허가실적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 데이터가 영향이 크다고 생각해 그것과 관련해 데이터 분석을 진행했다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.</a:t>
            </a:r>
            <a:endParaRPr lang="ko-KR" altLang="en-US" sz="1200" b="0" i="0" dirty="0">
              <a:solidFill>
                <a:srgbClr val="595959"/>
              </a:solidFill>
              <a:effectLst/>
            </a:endParaRPr>
          </a:p>
          <a:p>
            <a:pPr algn="l"/>
            <a:endParaRPr lang="en-US" altLang="ko-KR" sz="1200" b="0" i="0" dirty="0">
              <a:solidFill>
                <a:srgbClr val="595959"/>
              </a:solidFill>
              <a:effectLst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D8AD47-D137-48E7-9319-1970DDC1A074}"/>
              </a:ext>
            </a:extLst>
          </p:cNvPr>
          <p:cNvGrpSpPr/>
          <p:nvPr/>
        </p:nvGrpSpPr>
        <p:grpSpPr>
          <a:xfrm>
            <a:off x="284408" y="838676"/>
            <a:ext cx="6012716" cy="5768396"/>
            <a:chOff x="179294" y="750622"/>
            <a:chExt cx="6406588" cy="608617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125360-5CA5-443A-B3C3-3760E88EE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779" t="30068" r="46544" b="9909"/>
            <a:stretch/>
          </p:blipFill>
          <p:spPr>
            <a:xfrm>
              <a:off x="179294" y="750622"/>
              <a:ext cx="3170273" cy="300559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553F51B-C265-45D8-BD29-EFE16ED826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705" t="22457" r="46324" b="17311"/>
            <a:stretch/>
          </p:blipFill>
          <p:spPr>
            <a:xfrm>
              <a:off x="3442502" y="750622"/>
              <a:ext cx="3143380" cy="298585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2BF9F76-4D36-415A-87C3-F2F39E90B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632" t="26183" r="46171" b="12787"/>
            <a:stretch/>
          </p:blipFill>
          <p:spPr>
            <a:xfrm>
              <a:off x="179295" y="3801593"/>
              <a:ext cx="3170273" cy="303520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491A8A3-0218-4DBA-9212-CF0489EEB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779" t="30068" r="46170" b="9049"/>
            <a:stretch/>
          </p:blipFill>
          <p:spPr>
            <a:xfrm>
              <a:off x="3442502" y="3801592"/>
              <a:ext cx="3117104" cy="303520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170654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Policy problem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1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74BF6D-BDF0-4DFF-9484-73E289A51C29}"/>
              </a:ext>
            </a:extLst>
          </p:cNvPr>
          <p:cNvSpPr/>
          <p:nvPr/>
        </p:nvSpPr>
        <p:spPr>
          <a:xfrm>
            <a:off x="338674" y="964114"/>
            <a:ext cx="10823314" cy="1764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  <a:effectLst/>
                <a:ea typeface="굴림" panose="020B0600000101010101" pitchFamily="50" charset="-127"/>
              </a:rPr>
              <a:t>Ⅲ.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대통령 </a:t>
            </a:r>
            <a:r>
              <a:rPr lang="ko-KR" altLang="en-US" sz="1400" b="1" dirty="0" err="1">
                <a:solidFill>
                  <a:srgbClr val="44546A">
                    <a:lumMod val="75000"/>
                  </a:srgbClr>
                </a:solidFill>
              </a:rPr>
              <a:t>임기별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 건축허가현황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, </a:t>
            </a:r>
            <a:r>
              <a:rPr lang="ko-KR" altLang="en-US" sz="1400" b="1" dirty="0" err="1">
                <a:solidFill>
                  <a:srgbClr val="44546A">
                    <a:lumMod val="75000"/>
                  </a:srgbClr>
                </a:solidFill>
              </a:rPr>
              <a:t>주택건설인허가실적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 분석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해당 분서에 대해서 이전에 사용한 매매가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전세가 코드에서 정책 관련한 부분은 제외했다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대통령 표시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대통령 재임 날짜에 맞춰 정권이 바뀜을 표시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검은 실선으로 구분하고 시작 부분에 해당 대통령 이름을 불러옴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그래프 표시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plt.plot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통해 선그래프를 나타냄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범례 표시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범례의 위치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기타 좌표 이름 설정 등을 나타냄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※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주택건설인허가실적에서는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데이터가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2007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년부터 시작하여 노무현 대통령의 재임날짜를 바꾸어 표현을 진행했다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43B733-466D-43BC-9FC7-39063A69F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53" t="40267" r="30074" b="21971"/>
          <a:stretch/>
        </p:blipFill>
        <p:spPr>
          <a:xfrm>
            <a:off x="338674" y="3068933"/>
            <a:ext cx="5917747" cy="24451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D720E81-5CFD-4836-8288-FFF808B63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15" t="35517" r="44117" b="57745"/>
          <a:stretch/>
        </p:blipFill>
        <p:spPr>
          <a:xfrm>
            <a:off x="6400501" y="3062350"/>
            <a:ext cx="4987038" cy="5096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FC87B3A7-4A97-4139-88A0-0F745AC1C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73" t="75700" r="43712" b="16488"/>
          <a:stretch/>
        </p:blipFill>
        <p:spPr>
          <a:xfrm>
            <a:off x="6400501" y="3918625"/>
            <a:ext cx="4987039" cy="5909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57055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CONTENTS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ADC436B-A8D8-429B-96CA-477D1229DC2A}"/>
              </a:ext>
            </a:extLst>
          </p:cNvPr>
          <p:cNvSpPr txBox="1"/>
          <p:nvPr/>
        </p:nvSpPr>
        <p:spPr>
          <a:xfrm>
            <a:off x="419100" y="757114"/>
            <a:ext cx="7088605" cy="6190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목차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I.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들어가면서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II. EDA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정권 변화에 따른 주택 수요와 공급 변화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전세가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매매가 변동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지가 변동률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건축허가현황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주택건설인허가실적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변동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미분양 주택 현황과 아파트 실 거래 가격 지수 변동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2)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지역별 주택 가격 지수 변화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건축 연령에 따른 부동산 가격 변동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기준 금리에 따른 부동산 가격 변동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3)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청년 인구의 불안정한 주거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연도별 전세가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매매가 변동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지역별 인구 이동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지역 이동 사유 분석과 이동 연령대 분석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청년 세대 가구의 형태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청년 가구의 주택 및 점유 형태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81353E-5FA9-44D6-A031-A96A0A56A352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contents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843D5-AB0C-4C14-BD1A-B5FA6D1FED05}"/>
              </a:ext>
            </a:extLst>
          </p:cNvPr>
          <p:cNvSpPr txBox="1"/>
          <p:nvPr/>
        </p:nvSpPr>
        <p:spPr>
          <a:xfrm>
            <a:off x="6275271" y="1883160"/>
            <a:ext cx="4010010" cy="309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4)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비혼과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저출산 현상의 심화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연간 지역 별 출산율 변화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연간 지역 별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혼인율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변화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5)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결론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문제 원인 파악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해결 방안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III.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나가면서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IV.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참고자료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V.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참여 후기 및 향후 계획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933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Policy problem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1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74BF6D-BDF0-4DFF-9484-73E289A51C29}"/>
              </a:ext>
            </a:extLst>
          </p:cNvPr>
          <p:cNvSpPr/>
          <p:nvPr/>
        </p:nvSpPr>
        <p:spPr>
          <a:xfrm>
            <a:off x="7585904" y="2030164"/>
            <a:ext cx="3500625" cy="2918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대통령 </a:t>
            </a:r>
            <a:r>
              <a:rPr lang="ko-KR" altLang="en-US" sz="1400" b="1" dirty="0" err="1">
                <a:solidFill>
                  <a:srgbClr val="44546A">
                    <a:lumMod val="75000"/>
                  </a:srgbClr>
                </a:solidFill>
              </a:rPr>
              <a:t>임기별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 건축허가현황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, </a:t>
            </a:r>
            <a:r>
              <a:rPr lang="ko-KR" altLang="en-US" sz="1400" b="1" dirty="0" err="1">
                <a:solidFill>
                  <a:srgbClr val="44546A">
                    <a:lumMod val="75000"/>
                  </a:srgbClr>
                </a:solidFill>
              </a:rPr>
              <a:t>주택건설인허가실적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 분석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위는 건축허가현황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아래는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주택건설인허가실적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건축허가현황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박근혜 정권 시기에 주거 건축허가현황이 가장 많았다는 것을 확인할 수 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주택건설인허가실적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역시 이명박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~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박근혜 정권까지는 증가하는 것이 확인되지만 문재인 정권에서는 계속 줄어들고 있는 것이 확인된다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B9A504-5AF1-4489-BEBE-E59D96D0EF7E}"/>
              </a:ext>
            </a:extLst>
          </p:cNvPr>
          <p:cNvGrpSpPr/>
          <p:nvPr/>
        </p:nvGrpSpPr>
        <p:grpSpPr>
          <a:xfrm>
            <a:off x="233081" y="1075489"/>
            <a:ext cx="7001437" cy="5406135"/>
            <a:chOff x="233081" y="1075489"/>
            <a:chExt cx="7001437" cy="5406135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1F585BF8-5CEB-4E2B-834F-23CD63DF24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736" t="43762" r="15177" b="12187"/>
            <a:stretch/>
          </p:blipFill>
          <p:spPr>
            <a:xfrm>
              <a:off x="233081" y="1075489"/>
              <a:ext cx="7001437" cy="25816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52DE329-1DBB-40A4-82FA-59FA94004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324" t="37459" r="15177" b="20525"/>
            <a:stretch/>
          </p:blipFill>
          <p:spPr>
            <a:xfrm>
              <a:off x="233081" y="3956628"/>
              <a:ext cx="7001437" cy="252499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B09BD4-46C2-4DA0-9B9A-92BADBCAFC91}"/>
                </a:ext>
              </a:extLst>
            </p:cNvPr>
            <p:cNvSpPr/>
            <p:nvPr/>
          </p:nvSpPr>
          <p:spPr>
            <a:xfrm>
              <a:off x="5010083" y="1165411"/>
              <a:ext cx="279094" cy="18581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43F476A-86A7-4D0D-B06E-FE5B4FCC33D8}"/>
                </a:ext>
              </a:extLst>
            </p:cNvPr>
            <p:cNvCxnSpPr/>
            <p:nvPr/>
          </p:nvCxnSpPr>
          <p:spPr>
            <a:xfrm flipV="1">
              <a:off x="1317812" y="4087906"/>
              <a:ext cx="3334870" cy="104887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C7DE951-8281-4A48-837E-443DDA773174}"/>
                </a:ext>
              </a:extLst>
            </p:cNvPr>
            <p:cNvCxnSpPr/>
            <p:nvPr/>
          </p:nvCxnSpPr>
          <p:spPr>
            <a:xfrm>
              <a:off x="4652682" y="4087906"/>
              <a:ext cx="2447365" cy="86119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26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Policy problem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1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74BF6D-BDF0-4DFF-9484-73E289A51C29}"/>
              </a:ext>
            </a:extLst>
          </p:cNvPr>
          <p:cNvSpPr/>
          <p:nvPr/>
        </p:nvSpPr>
        <p:spPr>
          <a:xfrm>
            <a:off x="593434" y="892893"/>
            <a:ext cx="10413534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문재인 정권의 부동산 공급 정책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지금까지의 분석을 토대로 보면 현재 부동산 가격과 관련된 문재인 정권의 부동산 가격은 오르고 있는 것이 확인된다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그렇다면 문재인 정권에서 실시한 부동산 공급 정책에는 무엇이 있을까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?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2134211-D01A-4867-8520-B228E40E8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7" t="32387" r="48162" b="21422"/>
          <a:stretch/>
        </p:blipFill>
        <p:spPr>
          <a:xfrm>
            <a:off x="593434" y="2256072"/>
            <a:ext cx="4569184" cy="35479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15BA3A-C41A-4899-A7CE-E481AB4889E0}"/>
              </a:ext>
            </a:extLst>
          </p:cNvPr>
          <p:cNvSpPr/>
          <p:nvPr/>
        </p:nvSpPr>
        <p:spPr>
          <a:xfrm>
            <a:off x="5332396" y="2223407"/>
            <a:ext cx="5755907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-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공급 관련 정책에는 총 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8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개나 되는 정책이 있다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. 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그만큼 공급이 많았으면 미분양 주택도 늘고 가격도 떨어지는 것이 일반적이다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9"/>
                </a:solidFill>
              </a:rPr>
              <a:t>-</a:t>
            </a:r>
            <a:r>
              <a:rPr lang="ko-KR" altLang="en-US" sz="1200" dirty="0">
                <a:solidFill>
                  <a:srgbClr val="595959"/>
                </a:solidFill>
              </a:rPr>
              <a:t>그에 따른 미분양주택과</a:t>
            </a:r>
            <a:r>
              <a:rPr lang="en-US" altLang="ko-KR" sz="1200" dirty="0">
                <a:solidFill>
                  <a:srgbClr val="595959"/>
                </a:solidFill>
              </a:rPr>
              <a:t> </a:t>
            </a:r>
            <a:r>
              <a:rPr lang="ko-KR" altLang="en-US" sz="1200" dirty="0">
                <a:solidFill>
                  <a:srgbClr val="595959"/>
                </a:solidFill>
              </a:rPr>
              <a:t>아파트거래가격에 대해 분석을 진행했다</a:t>
            </a:r>
            <a:r>
              <a:rPr lang="en-US" altLang="ko-KR" sz="1200" dirty="0">
                <a:solidFill>
                  <a:srgbClr val="595959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3382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Policy problem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1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74BF6D-BDF0-4DFF-9484-73E289A51C29}"/>
              </a:ext>
            </a:extLst>
          </p:cNvPr>
          <p:cNvSpPr/>
          <p:nvPr/>
        </p:nvSpPr>
        <p:spPr>
          <a:xfrm>
            <a:off x="419100" y="750622"/>
            <a:ext cx="10413534" cy="204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  <a:effectLst/>
                <a:ea typeface="굴림" panose="020B0600000101010101" pitchFamily="50" charset="-127"/>
              </a:rPr>
              <a:t>Ⅳ.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미분양 주택 현황과 아파트 </a:t>
            </a:r>
            <a:r>
              <a:rPr lang="ko-KR" altLang="en-US" sz="1400" b="1" dirty="0" err="1">
                <a:solidFill>
                  <a:srgbClr val="44546A">
                    <a:lumMod val="75000"/>
                  </a:srgbClr>
                </a:solidFill>
              </a:rPr>
              <a:t>실거래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 가격 지수 분석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재임 날짜 수정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 시작 날짜에 맞춰서 노무현 대통령의 재임날짜를 수정해줌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대통령 표시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대통령 재임 날짜에 맞춰 정권이 바뀜을 표시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검은 실선으로 구분하고 시작 부분에 해당 대통령 이름을 불러옴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그래프 표시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plt.plot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통해 선그래프를 나타냄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범례 표시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범례의 위치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기타 좌표 이름 설정 등을 나타냄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 startAt="5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재임 날짜 복귀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시각화 후 다시 원래대로 내용을 복귀하기 위해 추가해줌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※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문재인 정권 단독 분석에서는 정책 표시를 사용함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52D0523C-F3A2-48F5-A7A5-73F84A55F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53" t="33484" r="32353" b="10046"/>
          <a:stretch/>
        </p:blipFill>
        <p:spPr>
          <a:xfrm>
            <a:off x="442937" y="2918702"/>
            <a:ext cx="5653063" cy="34326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50212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Policy problem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1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A5C85B-812F-4B9B-8951-0CDFCE187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21" t="44312" r="15177" b="14725"/>
          <a:stretch/>
        </p:blipFill>
        <p:spPr>
          <a:xfrm>
            <a:off x="252169" y="1136851"/>
            <a:ext cx="7128317" cy="24891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C7D13D-C94A-4B16-BB8E-C63C0135FA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15" t="26196" r="16155" b="26768"/>
          <a:stretch/>
        </p:blipFill>
        <p:spPr>
          <a:xfrm>
            <a:off x="252169" y="3725394"/>
            <a:ext cx="7128317" cy="28218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A1FA1B8C-D6A9-4D22-912E-EF30DBF175E1}"/>
              </a:ext>
            </a:extLst>
          </p:cNvPr>
          <p:cNvSpPr/>
          <p:nvPr/>
        </p:nvSpPr>
        <p:spPr>
          <a:xfrm>
            <a:off x="4025138" y="4250052"/>
            <a:ext cx="279094" cy="18581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69A609E-C30F-474A-AF51-2E41CC072FCB}"/>
              </a:ext>
            </a:extLst>
          </p:cNvPr>
          <p:cNvSpPr/>
          <p:nvPr/>
        </p:nvSpPr>
        <p:spPr>
          <a:xfrm>
            <a:off x="6323217" y="2427507"/>
            <a:ext cx="279094" cy="18581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5F568E-98E0-4109-89EC-FBF593713240}"/>
              </a:ext>
            </a:extLst>
          </p:cNvPr>
          <p:cNvSpPr/>
          <p:nvPr/>
        </p:nvSpPr>
        <p:spPr>
          <a:xfrm>
            <a:off x="7569744" y="980670"/>
            <a:ext cx="4013898" cy="5688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미분양 주택 현황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9"/>
                </a:solidFill>
              </a:rPr>
              <a:t>-</a:t>
            </a:r>
            <a:r>
              <a:rPr lang="ko-KR" altLang="en-US" sz="1200" dirty="0">
                <a:solidFill>
                  <a:srgbClr val="595959"/>
                </a:solidFill>
              </a:rPr>
              <a:t>노무현</a:t>
            </a:r>
            <a:r>
              <a:rPr lang="en-US" altLang="ko-KR" sz="1200" dirty="0">
                <a:solidFill>
                  <a:srgbClr val="595959"/>
                </a:solidFill>
              </a:rPr>
              <a:t>~</a:t>
            </a:r>
            <a:r>
              <a:rPr lang="ko-KR" altLang="en-US" sz="1200" dirty="0">
                <a:solidFill>
                  <a:srgbClr val="595959"/>
                </a:solidFill>
              </a:rPr>
              <a:t>문재인 정권 </a:t>
            </a:r>
            <a:r>
              <a:rPr lang="en-US" altLang="ko-KR" sz="1200" dirty="0">
                <a:solidFill>
                  <a:srgbClr val="595959"/>
                </a:solidFill>
              </a:rPr>
              <a:t>: 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이명박 정권때까지는 노무현 정권때의 규제 정책이 많아 미분양 주택이 굉장히 많았다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. 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하지만 이후에는 완화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, </a:t>
            </a:r>
            <a:r>
              <a:rPr lang="ko-KR" altLang="en-US" sz="1200" b="0" i="0" dirty="0">
                <a:solidFill>
                  <a:srgbClr val="595959"/>
                </a:solidFill>
                <a:effectLst/>
              </a:rPr>
              <a:t>공급 정책이 많아지면서 미분양 주택이 기하급수적으로 줄어드는 것이 확인된다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595959"/>
              </a:solidFill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595959"/>
                </a:solidFill>
                <a:latin typeface="Helvetica Neue"/>
              </a:rPr>
              <a:t>-</a:t>
            </a:r>
            <a:r>
              <a:rPr lang="ko-KR" altLang="en-US" sz="1200" dirty="0">
                <a:solidFill>
                  <a:srgbClr val="595959"/>
                </a:solidFill>
                <a:latin typeface="Helvetica Neue"/>
              </a:rPr>
              <a:t>문재인 정권 </a:t>
            </a:r>
            <a:r>
              <a:rPr lang="en-US" altLang="ko-KR" sz="1200" dirty="0">
                <a:solidFill>
                  <a:srgbClr val="595959"/>
                </a:solidFill>
                <a:latin typeface="Helvetica Neue"/>
              </a:rPr>
              <a:t>:</a:t>
            </a:r>
            <a:r>
              <a:rPr lang="en-US" altLang="ko-KR" sz="1200" b="0" i="0" dirty="0">
                <a:solidFill>
                  <a:srgbClr val="595959"/>
                </a:solidFill>
                <a:effectLst/>
                <a:latin typeface="Helvetica Neue"/>
              </a:rPr>
              <a:t> </a:t>
            </a:r>
            <a:r>
              <a:rPr lang="ko-KR" altLang="en-US" sz="1200" b="0" i="0" dirty="0">
                <a:solidFill>
                  <a:srgbClr val="595959"/>
                </a:solidFill>
                <a:effectLst/>
                <a:latin typeface="Helvetica Neue"/>
              </a:rPr>
              <a:t>분홍색 수직선은 문재인 정권이 실시한 부동산 공급 정책에 관하여 표시한 시기이다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  <a:latin typeface="Helvetica Neue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 dirty="0">
                <a:solidFill>
                  <a:srgbClr val="595959"/>
                </a:solidFill>
                <a:effectLst/>
                <a:latin typeface="Helvetica Neue"/>
              </a:rPr>
              <a:t>수차례의 주택공급계획에도 불구하고 </a:t>
            </a:r>
            <a:r>
              <a:rPr lang="en-US" altLang="ko-KR" sz="1200" b="0" i="0" dirty="0">
                <a:solidFill>
                  <a:srgbClr val="595959"/>
                </a:solidFill>
                <a:effectLst/>
                <a:latin typeface="Helvetica Neue"/>
              </a:rPr>
              <a:t>3</a:t>
            </a:r>
            <a:r>
              <a:rPr lang="ko-KR" altLang="en-US" sz="1200" b="0" i="0" dirty="0">
                <a:solidFill>
                  <a:srgbClr val="595959"/>
                </a:solidFill>
                <a:effectLst/>
                <a:latin typeface="Helvetica Neue"/>
              </a:rPr>
              <a:t>차 수도권 주택공급계획 이후로 급격하게 미분양주택이 줄어든다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  <a:latin typeface="Helvetica Neue"/>
              </a:rPr>
              <a:t>. </a:t>
            </a: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2019-05-07 : 3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차 수도권 주택공급계획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-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이전까지 계획한 것에서 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11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만호의 입지를 확정하고 발표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-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수도권 주택 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30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만호 공급에 대한 입지 확정 및 안정적 주택 공급을 위한 기반 마련과 시장관리를 지속화 했다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Helvetica Neue"/>
              </a:rPr>
              <a:t>무엇보다 수도권의 미분양주택은 계속 바닥을 찍고 있다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Helvetica Neue"/>
              </a:rPr>
              <a:t>공급물량의 감소에 따른 부동산 가격의 상승이 이어지고 있다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755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Policy problem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1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C085B9-3804-405A-9228-BF089DFDA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27318" r="15177" b="30880"/>
          <a:stretch/>
        </p:blipFill>
        <p:spPr>
          <a:xfrm>
            <a:off x="69923" y="1057056"/>
            <a:ext cx="7447695" cy="26253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0BDA7F6-6D56-488C-A000-2B280F0D7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94" t="28136" r="15177" b="24301"/>
          <a:stretch/>
        </p:blipFill>
        <p:spPr>
          <a:xfrm>
            <a:off x="69925" y="3760482"/>
            <a:ext cx="7447694" cy="29963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A1FA1B8C-D6A9-4D22-912E-EF30DBF175E1}"/>
              </a:ext>
            </a:extLst>
          </p:cNvPr>
          <p:cNvSpPr/>
          <p:nvPr/>
        </p:nvSpPr>
        <p:spPr>
          <a:xfrm>
            <a:off x="990006" y="6183713"/>
            <a:ext cx="279094" cy="1858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E522CD0-0256-4E96-BC17-4E2D478A9676}"/>
              </a:ext>
            </a:extLst>
          </p:cNvPr>
          <p:cNvSpPr/>
          <p:nvPr/>
        </p:nvSpPr>
        <p:spPr>
          <a:xfrm>
            <a:off x="5816906" y="2352145"/>
            <a:ext cx="279094" cy="1858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CC8ED79-6AF2-4B30-94A2-FD4CA0FA45BE}"/>
              </a:ext>
            </a:extLst>
          </p:cNvPr>
          <p:cNvSpPr/>
          <p:nvPr/>
        </p:nvSpPr>
        <p:spPr>
          <a:xfrm>
            <a:off x="5571499" y="5126461"/>
            <a:ext cx="229194" cy="239600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BC4F1C-6D90-4B51-A637-B6E23446AABB}"/>
              </a:ext>
            </a:extLst>
          </p:cNvPr>
          <p:cNvSpPr/>
          <p:nvPr/>
        </p:nvSpPr>
        <p:spPr>
          <a:xfrm>
            <a:off x="3738283" y="5653560"/>
            <a:ext cx="229194" cy="239600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59AF39-83AE-4339-8C4E-5565F3795043}"/>
              </a:ext>
            </a:extLst>
          </p:cNvPr>
          <p:cNvSpPr/>
          <p:nvPr/>
        </p:nvSpPr>
        <p:spPr>
          <a:xfrm>
            <a:off x="7710820" y="909637"/>
            <a:ext cx="3510633" cy="5366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아파트 </a:t>
            </a:r>
            <a:r>
              <a:rPr lang="ko-KR" altLang="en-US" sz="1400" b="1" dirty="0" err="1">
                <a:solidFill>
                  <a:srgbClr val="44546A">
                    <a:lumMod val="75000"/>
                  </a:srgbClr>
                </a:solidFill>
              </a:rPr>
              <a:t>실거래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 가격 지수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9"/>
                </a:solidFill>
              </a:rPr>
              <a:t>-</a:t>
            </a:r>
            <a:r>
              <a:rPr lang="ko-KR" altLang="en-US" sz="1200" dirty="0">
                <a:solidFill>
                  <a:srgbClr val="595959"/>
                </a:solidFill>
              </a:rPr>
              <a:t>노무현</a:t>
            </a:r>
            <a:r>
              <a:rPr lang="en-US" altLang="ko-KR" sz="1200" dirty="0">
                <a:solidFill>
                  <a:srgbClr val="595959"/>
                </a:solidFill>
              </a:rPr>
              <a:t>~</a:t>
            </a:r>
            <a:r>
              <a:rPr lang="ko-KR" altLang="en-US" sz="1200" dirty="0">
                <a:solidFill>
                  <a:srgbClr val="595959"/>
                </a:solidFill>
              </a:rPr>
              <a:t>문재인 정권 </a:t>
            </a:r>
            <a:r>
              <a:rPr lang="en-US" altLang="ko-KR" sz="1200" dirty="0">
                <a:solidFill>
                  <a:srgbClr val="595959"/>
                </a:solidFill>
              </a:rPr>
              <a:t>: </a:t>
            </a:r>
            <a:r>
              <a:rPr lang="ko-KR" altLang="en-US" sz="1200" b="0" i="0" dirty="0">
                <a:solidFill>
                  <a:srgbClr val="595959"/>
                </a:solidFill>
                <a:effectLst/>
                <a:latin typeface="Helvetica Neue"/>
              </a:rPr>
              <a:t>전체적으로 아파트가격이 골고루 유지되는 것을 확인할 수 있다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  <a:latin typeface="Helvetica Neue"/>
              </a:rPr>
              <a:t>. </a:t>
            </a:r>
            <a:r>
              <a:rPr lang="ko-KR" altLang="en-US" sz="1200" b="0" i="0" dirty="0">
                <a:solidFill>
                  <a:srgbClr val="595959"/>
                </a:solidFill>
                <a:effectLst/>
                <a:latin typeface="Helvetica Neue"/>
              </a:rPr>
              <a:t>하지만 문재인 정권이후에는 전체적으로 급격한 상승을 보이고 있다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  <a:latin typeface="Helvetica Neue"/>
              </a:rPr>
              <a:t>. </a:t>
            </a:r>
            <a:r>
              <a:rPr lang="ko-KR" altLang="en-US" sz="1200" b="0" i="0" dirty="0">
                <a:solidFill>
                  <a:srgbClr val="595959"/>
                </a:solidFill>
                <a:effectLst/>
                <a:latin typeface="Helvetica Neue"/>
              </a:rPr>
              <a:t>특히 서울</a:t>
            </a:r>
            <a:r>
              <a:rPr lang="en-US" altLang="ko-KR" sz="1200" b="0" i="0" dirty="0">
                <a:solidFill>
                  <a:srgbClr val="595959"/>
                </a:solidFill>
                <a:effectLst/>
                <a:latin typeface="Helvetica Neue"/>
              </a:rPr>
              <a:t>, </a:t>
            </a:r>
            <a:r>
              <a:rPr lang="ko-KR" altLang="en-US" sz="1200" b="0" i="0" dirty="0" err="1">
                <a:solidFill>
                  <a:srgbClr val="595959"/>
                </a:solidFill>
                <a:effectLst/>
                <a:latin typeface="Helvetica Neue"/>
              </a:rPr>
              <a:t>서북권</a:t>
            </a:r>
            <a:r>
              <a:rPr lang="en-US" altLang="ko-KR" sz="1200" b="0" i="0" dirty="0">
                <a:solidFill>
                  <a:srgbClr val="595959"/>
                </a:solidFill>
                <a:effectLst/>
                <a:latin typeface="Helvetica Neue"/>
              </a:rPr>
              <a:t>, </a:t>
            </a:r>
            <a:r>
              <a:rPr lang="ko-KR" altLang="en-US" sz="1200" b="0" i="0" dirty="0">
                <a:solidFill>
                  <a:srgbClr val="595959"/>
                </a:solidFill>
                <a:effectLst/>
                <a:latin typeface="Helvetica Neue"/>
              </a:rPr>
              <a:t>서남권의 가격은 다른 지역보다도 크게 상승한 것을 확인할 수 있다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  <a:latin typeface="Helvetica Neue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595959"/>
              </a:solidFill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595959"/>
                </a:solidFill>
                <a:latin typeface="Helvetica Neue"/>
              </a:rPr>
              <a:t>-</a:t>
            </a:r>
            <a:r>
              <a:rPr lang="ko-KR" altLang="en-US" sz="1200" dirty="0">
                <a:solidFill>
                  <a:srgbClr val="595959"/>
                </a:solidFill>
                <a:latin typeface="Helvetica Neue"/>
              </a:rPr>
              <a:t>문재인 정권 </a:t>
            </a:r>
            <a:r>
              <a:rPr lang="en-US" altLang="ko-KR" sz="1200" dirty="0">
                <a:solidFill>
                  <a:srgbClr val="595959"/>
                </a:solidFill>
                <a:latin typeface="Helvetica Neue"/>
              </a:rPr>
              <a:t>:</a:t>
            </a:r>
            <a:r>
              <a:rPr lang="en-US" altLang="ko-KR" sz="1200" b="0" i="0" dirty="0">
                <a:solidFill>
                  <a:srgbClr val="595959"/>
                </a:solidFill>
                <a:effectLst/>
                <a:latin typeface="Helvetica Neue"/>
              </a:rPr>
              <a:t> </a:t>
            </a:r>
            <a:r>
              <a:rPr lang="ko-KR" altLang="en-US" sz="1200" b="0" i="0" dirty="0">
                <a:solidFill>
                  <a:srgbClr val="595959"/>
                </a:solidFill>
                <a:effectLst/>
                <a:latin typeface="Helvetica Neue"/>
              </a:rPr>
              <a:t>분홍색 수직선은 문재인 정권이 실시한 부동산 공급 정책에 관하여 표시한 시기이다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  <a:latin typeface="Helvetica Neue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0" i="0" dirty="0">
                <a:solidFill>
                  <a:srgbClr val="595959"/>
                </a:solidFill>
                <a:effectLst/>
                <a:latin typeface="Helvetica Neue"/>
              </a:rPr>
              <a:t>1, 2</a:t>
            </a:r>
            <a:r>
              <a:rPr lang="ko-KR" altLang="en-US" sz="1200" b="0" i="0" dirty="0">
                <a:solidFill>
                  <a:srgbClr val="595959"/>
                </a:solidFill>
                <a:effectLst/>
                <a:latin typeface="Helvetica Neue"/>
              </a:rPr>
              <a:t>차 수도권 주택공급계획 이후로는 가격이 잠시 주춤했지만 </a:t>
            </a:r>
            <a:r>
              <a:rPr lang="en-US" altLang="ko-KR" sz="1200" b="0" i="0" dirty="0">
                <a:solidFill>
                  <a:srgbClr val="595959"/>
                </a:solidFill>
                <a:effectLst/>
                <a:latin typeface="Helvetica Neue"/>
              </a:rPr>
              <a:t>3</a:t>
            </a:r>
            <a:r>
              <a:rPr lang="ko-KR" altLang="en-US" sz="1200" b="0" i="0" dirty="0">
                <a:solidFill>
                  <a:srgbClr val="595959"/>
                </a:solidFill>
                <a:effectLst/>
                <a:latin typeface="Helvetica Neue"/>
              </a:rPr>
              <a:t>차 수도권 주택공급계획 이후로는 가격이 폭발적으로 증가하고 있고 </a:t>
            </a:r>
            <a:r>
              <a:rPr lang="en-US" altLang="ko-KR" sz="1200" b="0" i="0" dirty="0">
                <a:solidFill>
                  <a:srgbClr val="595959"/>
                </a:solidFill>
                <a:effectLst/>
                <a:latin typeface="Helvetica Neue"/>
              </a:rPr>
              <a:t>2020</a:t>
            </a:r>
            <a:r>
              <a:rPr lang="ko-KR" altLang="en-US" sz="1200" b="0" i="0" dirty="0">
                <a:solidFill>
                  <a:srgbClr val="595959"/>
                </a:solidFill>
                <a:effectLst/>
                <a:latin typeface="Helvetica Neue"/>
              </a:rPr>
              <a:t>년의 수도권 주택공급 기반 강화에서 불을 지피면서 걷잡을 수 없을 정도로 가격이 올라가는 것을 확인할 수 있다</a:t>
            </a:r>
            <a:r>
              <a:rPr lang="en-US" altLang="ko-KR" sz="1200" b="0" i="0" dirty="0">
                <a:solidFill>
                  <a:srgbClr val="595959"/>
                </a:solidFill>
                <a:effectLst/>
                <a:latin typeface="Helvetica Neue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200" b="0" i="0" dirty="0">
              <a:solidFill>
                <a:srgbClr val="595959"/>
              </a:solidFill>
              <a:effectLst/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Helvetica Neue"/>
              </a:rPr>
              <a:t>결국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Helvetica Neue"/>
              </a:rPr>
              <a:t> 공급도 적지만 수요도 급증하면서 가격이 치솟는 것이 확인된다</a:t>
            </a:r>
          </a:p>
        </p:txBody>
      </p:sp>
    </p:spTree>
    <p:extLst>
      <p:ext uri="{BB962C8B-B14F-4D97-AF65-F5344CB8AC3E}">
        <p14:creationId xmlns:p14="http://schemas.microsoft.com/office/powerpoint/2010/main" val="1647231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3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40182" y="2266630"/>
            <a:ext cx="3916677" cy="2663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Part</a:t>
            </a:r>
            <a:r>
              <a:rPr lang="ko-KR" altLang="en-US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</a:t>
            </a:r>
            <a:r>
              <a:rPr lang="ko-KR" altLang="en-US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endParaRPr lang="en-US" altLang="ko-KR" sz="4400" b="1" kern="0" dirty="0">
              <a:ln w="12700">
                <a:noFill/>
              </a:ln>
              <a:solidFill>
                <a:prstClr val="white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>
              <a:defRPr/>
            </a:pPr>
            <a:r>
              <a:rPr lang="ko-KR" altLang="en-US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주택가격지수</a:t>
            </a:r>
            <a:endParaRPr lang="en-US" altLang="ko-KR" sz="4400" b="1" kern="0" dirty="0">
              <a:ln w="12700">
                <a:noFill/>
              </a:ln>
              <a:solidFill>
                <a:prstClr val="white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>
              <a:defRPr/>
            </a:pPr>
            <a:r>
              <a:rPr lang="ko-KR" altLang="en-US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분석 </a:t>
            </a: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lang="ko-KR" altLang="en-US" sz="2400" b="1" kern="0" dirty="0" err="1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김혜환</a:t>
            </a: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endParaRPr lang="en-US" altLang="ko-KR" sz="4400" b="1" kern="0" dirty="0">
              <a:ln w="12700">
                <a:noFill/>
              </a:ln>
              <a:solidFill>
                <a:prstClr val="white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white"/>
                </a:solidFill>
              </a:rPr>
              <a:t>한국 부동산 데이터 분석을 통한 청년 세대 내 집 마련의 현실</a:t>
            </a:r>
            <a:endParaRPr lang="en-US" altLang="ko-KR" sz="10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105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788E25-A636-4914-8C9F-C50AF4056D4E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House Price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60400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2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0F811C6-275C-4F30-84BD-C289F00A9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2"/>
          <a:stretch/>
        </p:blipFill>
        <p:spPr>
          <a:xfrm>
            <a:off x="419098" y="2776556"/>
            <a:ext cx="7367740" cy="34310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1173AD-D827-4670-B740-67D5C01452DE}"/>
              </a:ext>
            </a:extLst>
          </p:cNvPr>
          <p:cNvSpPr/>
          <p:nvPr/>
        </p:nvSpPr>
        <p:spPr>
          <a:xfrm>
            <a:off x="419098" y="862357"/>
            <a:ext cx="10968442" cy="2174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주택가격지수 분석 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 설명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/>
              <a:t>자료 수집 처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국가통계포털</a:t>
            </a:r>
            <a:r>
              <a:rPr lang="ko-KR" altLang="en-US" sz="1200" dirty="0"/>
              <a:t> </a:t>
            </a:r>
            <a:r>
              <a:rPr lang="en-US" altLang="ko-KR" sz="1200" dirty="0"/>
              <a:t>KOSIS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연간 기준 금리 데이터 출처 </a:t>
            </a:r>
            <a:r>
              <a:rPr lang="en-US" altLang="ko-KR" sz="1200" dirty="0"/>
              <a:t>: KOSIS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>
                <a:hlinkClick r:id="rId3"/>
              </a:rPr>
              <a:t>https://kosis.kr/statisticsList/statisticsListIndex.do?menuId=M_01_01&amp;vwcd=MT_ZTITLE&amp;parmTabId=M_01_01&amp;outLink=Y&amp;entrType=#content-group</a:t>
            </a:r>
            <a:r>
              <a:rPr lang="en-US" altLang="ko-KR" sz="1200" dirty="0"/>
              <a:t>  </a:t>
            </a:r>
            <a:endParaRPr lang="ko-KR" altLang="en-US" sz="1200" dirty="0"/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BAB03B-4637-4862-B80C-9A243AD9FCFE}"/>
              </a:ext>
            </a:extLst>
          </p:cNvPr>
          <p:cNvSpPr txBox="1"/>
          <p:nvPr/>
        </p:nvSpPr>
        <p:spPr>
          <a:xfrm>
            <a:off x="419098" y="6320834"/>
            <a:ext cx="10159066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아파트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연립 다세대 주택 데이터 분석에서는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KOSIS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에서 제공하는 연간 월세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매매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전세지수 데이터를 그대로 사용하였다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51015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EB00EC-C10D-445C-9544-0F24AD5E2D36}"/>
              </a:ext>
            </a:extLst>
          </p:cNvPr>
          <p:cNvGrpSpPr/>
          <p:nvPr/>
        </p:nvGrpSpPr>
        <p:grpSpPr>
          <a:xfrm>
            <a:off x="0" y="-1"/>
            <a:ext cx="12192000" cy="1501245"/>
            <a:chOff x="0" y="-1"/>
            <a:chExt cx="12192000" cy="150124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C4388C5-54CE-4DE8-B1D7-7D8C4EB9F9D4}"/>
                </a:ext>
              </a:extLst>
            </p:cNvPr>
            <p:cNvSpPr/>
            <p:nvPr/>
          </p:nvSpPr>
          <p:spPr>
            <a:xfrm>
              <a:off x="0" y="-1"/>
              <a:ext cx="12192000" cy="1501245"/>
            </a:xfrm>
            <a:prstGeom prst="rect">
              <a:avLst/>
            </a:prstGeom>
            <a:gradFill flip="none" rotWithShape="1">
              <a:gsLst>
                <a:gs pos="0">
                  <a:srgbClr val="4E3073"/>
                </a:gs>
                <a:gs pos="100000">
                  <a:srgbClr val="743786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House Price </a:t>
              </a:r>
              <a:r>
                <a:rPr lang="ko-KR" altLang="en-US" sz="800" kern="0" dirty="0">
                  <a:solidFill>
                    <a:prstClr val="white"/>
                  </a:solidFill>
                </a:rPr>
                <a:t>한국 부동산 데이터 분석을 통해 바라 본 청년 세대 내 집 마련의 현실</a:t>
              </a:r>
              <a:endParaRPr lang="en-US" altLang="ko-KR" sz="800" kern="0" dirty="0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B8292B9-6C4F-471C-9293-3C99C5F0A2F4}"/>
                </a:ext>
              </a:extLst>
            </p:cNvPr>
            <p:cNvGrpSpPr/>
            <p:nvPr/>
          </p:nvGrpSpPr>
          <p:grpSpPr>
            <a:xfrm>
              <a:off x="10222316" y="114300"/>
              <a:ext cx="1391767" cy="390040"/>
              <a:chOff x="456017" y="1097511"/>
              <a:chExt cx="1448188" cy="405852"/>
            </a:xfrm>
          </p:grpSpPr>
          <p:sp>
            <p:nvSpPr>
              <p:cNvPr id="10" name="왼쪽 대괄호 9">
                <a:extLst>
                  <a:ext uri="{FF2B5EF4-FFF2-40B4-BE49-F238E27FC236}">
                    <a16:creationId xmlns:a16="http://schemas.microsoft.com/office/drawing/2014/main" id="{B61B4BA1-CA05-47BF-837C-71DDC169C10E}"/>
                  </a:ext>
                </a:extLst>
              </p:cNvPr>
              <p:cNvSpPr/>
              <p:nvPr/>
            </p:nvSpPr>
            <p:spPr>
              <a:xfrm>
                <a:off x="456017" y="1097514"/>
                <a:ext cx="216409" cy="399013"/>
              </a:xfrm>
              <a:prstGeom prst="leftBracket">
                <a:avLst>
                  <a:gd name="adj" fmla="val 92190"/>
                </a:avLst>
              </a:prstGeom>
              <a:ln w="31750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원호 10">
                <a:extLst>
                  <a:ext uri="{FF2B5EF4-FFF2-40B4-BE49-F238E27FC236}">
                    <a16:creationId xmlns:a16="http://schemas.microsoft.com/office/drawing/2014/main" id="{0ACED6AA-2E40-4CFD-9602-4E4221C0744D}"/>
                  </a:ext>
                </a:extLst>
              </p:cNvPr>
              <p:cNvSpPr/>
              <p:nvPr/>
            </p:nvSpPr>
            <p:spPr>
              <a:xfrm flipH="1">
                <a:off x="1476531" y="1097513"/>
                <a:ext cx="395999" cy="399013"/>
              </a:xfrm>
              <a:prstGeom prst="arc">
                <a:avLst>
                  <a:gd name="adj1" fmla="val 9701467"/>
                  <a:gd name="adj2" fmla="val 16208042"/>
                </a:avLst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7FB0060F-E073-463A-AD8C-ABD71B7D979E}"/>
                  </a:ext>
                </a:extLst>
              </p:cNvPr>
              <p:cNvCxnSpPr>
                <a:stCxn id="10" idx="2"/>
              </p:cNvCxnSpPr>
              <p:nvPr/>
            </p:nvCxnSpPr>
            <p:spPr>
              <a:xfrm flipV="1">
                <a:off x="672426" y="1496526"/>
                <a:ext cx="996441" cy="1"/>
              </a:xfrm>
              <a:prstGeom prst="line">
                <a:avLst/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0C954342-F26E-498C-9281-526D848D5114}"/>
                  </a:ext>
                </a:extLst>
              </p:cNvPr>
              <p:cNvCxnSpPr/>
              <p:nvPr/>
            </p:nvCxnSpPr>
            <p:spPr>
              <a:xfrm flipV="1">
                <a:off x="672426" y="1097512"/>
                <a:ext cx="396000" cy="1"/>
              </a:xfrm>
              <a:prstGeom prst="line">
                <a:avLst/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39A015B6-CCB9-4321-8FCA-BE4FD6B10F3B}"/>
                  </a:ext>
                </a:extLst>
              </p:cNvPr>
              <p:cNvCxnSpPr/>
              <p:nvPr/>
            </p:nvCxnSpPr>
            <p:spPr>
              <a:xfrm flipV="1">
                <a:off x="1272478" y="1097511"/>
                <a:ext cx="396000" cy="1"/>
              </a:xfrm>
              <a:prstGeom prst="line">
                <a:avLst/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원호 14">
                <a:extLst>
                  <a:ext uri="{FF2B5EF4-FFF2-40B4-BE49-F238E27FC236}">
                    <a16:creationId xmlns:a16="http://schemas.microsoft.com/office/drawing/2014/main" id="{00C9F3AB-E5FD-4F25-8FCE-C4EEBE41D8F6}"/>
                  </a:ext>
                </a:extLst>
              </p:cNvPr>
              <p:cNvSpPr/>
              <p:nvPr/>
            </p:nvSpPr>
            <p:spPr>
              <a:xfrm flipH="1">
                <a:off x="1476920" y="1097512"/>
                <a:ext cx="395999" cy="399013"/>
              </a:xfrm>
              <a:prstGeom prst="arc">
                <a:avLst>
                  <a:gd name="adj1" fmla="val 5296230"/>
                  <a:gd name="adj2" fmla="val 7355301"/>
                </a:avLst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자유형: 도형 17">
                <a:extLst>
                  <a:ext uri="{FF2B5EF4-FFF2-40B4-BE49-F238E27FC236}">
                    <a16:creationId xmlns:a16="http://schemas.microsoft.com/office/drawing/2014/main" id="{901BAC23-9A17-462D-8EAF-D03AFB513C75}"/>
                  </a:ext>
                </a:extLst>
              </p:cNvPr>
              <p:cNvSpPr/>
              <p:nvPr/>
            </p:nvSpPr>
            <p:spPr>
              <a:xfrm>
                <a:off x="1788318" y="1364456"/>
                <a:ext cx="115887" cy="138907"/>
              </a:xfrm>
              <a:custGeom>
                <a:avLst/>
                <a:gdLst>
                  <a:gd name="connsiteX0" fmla="*/ 61912 w 142875"/>
                  <a:gd name="connsiteY0" fmla="*/ 0 h 147638"/>
                  <a:gd name="connsiteX1" fmla="*/ 142875 w 142875"/>
                  <a:gd name="connsiteY1" fmla="*/ 147638 h 147638"/>
                  <a:gd name="connsiteX2" fmla="*/ 0 w 142875"/>
                  <a:gd name="connsiteY2" fmla="*/ 88106 h 147638"/>
                  <a:gd name="connsiteX0" fmla="*/ 73818 w 142875"/>
                  <a:gd name="connsiteY0" fmla="*/ 0 h 145257"/>
                  <a:gd name="connsiteX1" fmla="*/ 142875 w 142875"/>
                  <a:gd name="connsiteY1" fmla="*/ 145257 h 145257"/>
                  <a:gd name="connsiteX2" fmla="*/ 0 w 142875"/>
                  <a:gd name="connsiteY2" fmla="*/ 85725 h 145257"/>
                  <a:gd name="connsiteX0" fmla="*/ 76199 w 142875"/>
                  <a:gd name="connsiteY0" fmla="*/ 0 h 157163"/>
                  <a:gd name="connsiteX1" fmla="*/ 142875 w 142875"/>
                  <a:gd name="connsiteY1" fmla="*/ 157163 h 157163"/>
                  <a:gd name="connsiteX2" fmla="*/ 0 w 142875"/>
                  <a:gd name="connsiteY2" fmla="*/ 97631 h 157163"/>
                  <a:gd name="connsiteX0" fmla="*/ 76199 w 119062"/>
                  <a:gd name="connsiteY0" fmla="*/ 0 h 164307"/>
                  <a:gd name="connsiteX1" fmla="*/ 119062 w 119062"/>
                  <a:gd name="connsiteY1" fmla="*/ 164307 h 164307"/>
                  <a:gd name="connsiteX2" fmla="*/ 0 w 119062"/>
                  <a:gd name="connsiteY2" fmla="*/ 97631 h 164307"/>
                  <a:gd name="connsiteX0" fmla="*/ 76199 w 115887"/>
                  <a:gd name="connsiteY0" fmla="*/ 0 h 138907"/>
                  <a:gd name="connsiteX1" fmla="*/ 115887 w 115887"/>
                  <a:gd name="connsiteY1" fmla="*/ 138907 h 138907"/>
                  <a:gd name="connsiteX2" fmla="*/ 0 w 115887"/>
                  <a:gd name="connsiteY2" fmla="*/ 97631 h 138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887" h="138907">
                    <a:moveTo>
                      <a:pt x="76199" y="0"/>
                    </a:moveTo>
                    <a:lnTo>
                      <a:pt x="115887" y="138907"/>
                    </a:lnTo>
                    <a:lnTo>
                      <a:pt x="0" y="97631"/>
                    </a:lnTo>
                  </a:path>
                </a:pathLst>
              </a:custGeom>
              <a:noFill/>
              <a:ln w="31750" cap="rnd">
                <a:solidFill>
                  <a:srgbClr val="ABCC49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887959-745D-4516-8514-2AB28EB1EA7B}"/>
                </a:ext>
              </a:extLst>
            </p:cNvPr>
            <p:cNvSpPr txBox="1"/>
            <p:nvPr/>
          </p:nvSpPr>
          <p:spPr>
            <a:xfrm>
              <a:off x="10341625" y="87898"/>
              <a:ext cx="11442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Part 2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0" y="660400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9CA775-278D-4AD8-A61C-24781F2EF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216" y="881755"/>
            <a:ext cx="6020495" cy="31319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FB97D19-7846-495A-A210-12A1D5A42650}"/>
              </a:ext>
            </a:extLst>
          </p:cNvPr>
          <p:cNvGrpSpPr/>
          <p:nvPr/>
        </p:nvGrpSpPr>
        <p:grpSpPr>
          <a:xfrm>
            <a:off x="419098" y="3145016"/>
            <a:ext cx="4922923" cy="3215215"/>
            <a:chOff x="419101" y="3165511"/>
            <a:chExt cx="4276165" cy="321521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136EA5E-4E6B-47BF-8071-92BCDB936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24" b="67374"/>
            <a:stretch/>
          </p:blipFill>
          <p:spPr>
            <a:xfrm>
              <a:off x="419101" y="5267074"/>
              <a:ext cx="4276165" cy="111365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8" name="그림 17" descr="텍스트이(가) 표시된 사진&#10;&#10;자동 생성된 설명">
              <a:extLst>
                <a:ext uri="{FF2B5EF4-FFF2-40B4-BE49-F238E27FC236}">
                  <a16:creationId xmlns:a16="http://schemas.microsoft.com/office/drawing/2014/main" id="{A4776E2E-F655-44B3-A040-09C01D814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1" y="3165511"/>
              <a:ext cx="4276165" cy="202024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FBED7856-4256-42E9-A2FD-C3C892673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64"/>
          <a:stretch/>
        </p:blipFill>
        <p:spPr>
          <a:xfrm>
            <a:off x="5482217" y="4099364"/>
            <a:ext cx="6033345" cy="22608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CA9F08-804D-4B08-B1B4-F4C9544D1651}"/>
              </a:ext>
            </a:extLst>
          </p:cNvPr>
          <p:cNvSpPr/>
          <p:nvPr/>
        </p:nvSpPr>
        <p:spPr>
          <a:xfrm>
            <a:off x="419098" y="862357"/>
            <a:ext cx="4644018" cy="1580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주택가격지수 분석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–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건축 연령 별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건축 연령별 데이터 시각화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/>
              <a:t>모든 지수를 그래프로 나타낼 때</a:t>
            </a:r>
            <a:r>
              <a:rPr lang="en-US" altLang="ko-KR" sz="1200" dirty="0"/>
              <a:t>, </a:t>
            </a:r>
            <a:r>
              <a:rPr lang="ko-KR" altLang="en-US" sz="1200" dirty="0"/>
              <a:t>그래프를 알아보기가 매우 힘들어 일부 지역만 추출하여 그래프를 출력하였다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2724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A8E38DD-2644-4C5F-8EC9-76BBE6BE5DA3}"/>
              </a:ext>
            </a:extLst>
          </p:cNvPr>
          <p:cNvGrpSpPr/>
          <p:nvPr/>
        </p:nvGrpSpPr>
        <p:grpSpPr>
          <a:xfrm>
            <a:off x="0" y="-1"/>
            <a:ext cx="12192000" cy="1501245"/>
            <a:chOff x="0" y="-1"/>
            <a:chExt cx="12192000" cy="150124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7191084-7CA7-4844-B79D-801602375EB7}"/>
                </a:ext>
              </a:extLst>
            </p:cNvPr>
            <p:cNvSpPr/>
            <p:nvPr/>
          </p:nvSpPr>
          <p:spPr>
            <a:xfrm>
              <a:off x="0" y="-1"/>
              <a:ext cx="12192000" cy="1501245"/>
            </a:xfrm>
            <a:prstGeom prst="rect">
              <a:avLst/>
            </a:prstGeom>
            <a:gradFill flip="none" rotWithShape="1">
              <a:gsLst>
                <a:gs pos="0">
                  <a:srgbClr val="4E3073"/>
                </a:gs>
                <a:gs pos="100000">
                  <a:srgbClr val="743786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House Price </a:t>
              </a:r>
              <a:r>
                <a:rPr lang="ko-KR" altLang="en-US" sz="800" kern="0" dirty="0">
                  <a:solidFill>
                    <a:prstClr val="white"/>
                  </a:solidFill>
                </a:rPr>
                <a:t>한국 부동산 데이터 분석을 통해 바라 본 청년 세대 내 집 마련의 현실</a:t>
              </a:r>
              <a:endParaRPr lang="en-US" altLang="ko-KR" sz="800" kern="0" dirty="0">
                <a:solidFill>
                  <a:prstClr val="white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670811E-FE53-4D8B-9D61-43E83BDDA31F}"/>
                </a:ext>
              </a:extLst>
            </p:cNvPr>
            <p:cNvGrpSpPr/>
            <p:nvPr/>
          </p:nvGrpSpPr>
          <p:grpSpPr>
            <a:xfrm>
              <a:off x="10222316" y="114300"/>
              <a:ext cx="1391767" cy="390040"/>
              <a:chOff x="456017" y="1097511"/>
              <a:chExt cx="1448188" cy="405852"/>
            </a:xfrm>
          </p:grpSpPr>
          <p:sp>
            <p:nvSpPr>
              <p:cNvPr id="22" name="왼쪽 대괄호 21">
                <a:extLst>
                  <a:ext uri="{FF2B5EF4-FFF2-40B4-BE49-F238E27FC236}">
                    <a16:creationId xmlns:a16="http://schemas.microsoft.com/office/drawing/2014/main" id="{8E594022-22CC-4E46-A490-76170B2664F0}"/>
                  </a:ext>
                </a:extLst>
              </p:cNvPr>
              <p:cNvSpPr/>
              <p:nvPr/>
            </p:nvSpPr>
            <p:spPr>
              <a:xfrm>
                <a:off x="456017" y="1097514"/>
                <a:ext cx="216409" cy="399013"/>
              </a:xfrm>
              <a:prstGeom prst="leftBracket">
                <a:avLst>
                  <a:gd name="adj" fmla="val 92190"/>
                </a:avLst>
              </a:prstGeom>
              <a:ln w="31750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629705EA-D687-42B6-A103-FC2DC799AEFE}"/>
                  </a:ext>
                </a:extLst>
              </p:cNvPr>
              <p:cNvSpPr/>
              <p:nvPr/>
            </p:nvSpPr>
            <p:spPr>
              <a:xfrm flipH="1">
                <a:off x="1476531" y="1097513"/>
                <a:ext cx="395999" cy="399013"/>
              </a:xfrm>
              <a:prstGeom prst="arc">
                <a:avLst>
                  <a:gd name="adj1" fmla="val 9701467"/>
                  <a:gd name="adj2" fmla="val 16208042"/>
                </a:avLst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AABCE0C-1746-49DE-9A5F-CB825CF3034A}"/>
                  </a:ext>
                </a:extLst>
              </p:cNvPr>
              <p:cNvCxnSpPr>
                <a:stCxn id="22" idx="2"/>
              </p:cNvCxnSpPr>
              <p:nvPr/>
            </p:nvCxnSpPr>
            <p:spPr>
              <a:xfrm flipV="1">
                <a:off x="672426" y="1496526"/>
                <a:ext cx="996441" cy="1"/>
              </a:xfrm>
              <a:prstGeom prst="line">
                <a:avLst/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FC571498-761A-4F3A-9C46-C1425743FE82}"/>
                  </a:ext>
                </a:extLst>
              </p:cNvPr>
              <p:cNvCxnSpPr/>
              <p:nvPr/>
            </p:nvCxnSpPr>
            <p:spPr>
              <a:xfrm flipV="1">
                <a:off x="672426" y="1097512"/>
                <a:ext cx="396000" cy="1"/>
              </a:xfrm>
              <a:prstGeom prst="line">
                <a:avLst/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C36A31DB-1CDC-4916-8D47-40ED7A180BB0}"/>
                  </a:ext>
                </a:extLst>
              </p:cNvPr>
              <p:cNvCxnSpPr/>
              <p:nvPr/>
            </p:nvCxnSpPr>
            <p:spPr>
              <a:xfrm flipV="1">
                <a:off x="1272478" y="1097511"/>
                <a:ext cx="396000" cy="1"/>
              </a:xfrm>
              <a:prstGeom prst="line">
                <a:avLst/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0517E10F-2FD7-4A6E-BBB9-056FA4A5984E}"/>
                  </a:ext>
                </a:extLst>
              </p:cNvPr>
              <p:cNvSpPr/>
              <p:nvPr/>
            </p:nvSpPr>
            <p:spPr>
              <a:xfrm flipH="1">
                <a:off x="1476920" y="1097512"/>
                <a:ext cx="395999" cy="399013"/>
              </a:xfrm>
              <a:prstGeom prst="arc">
                <a:avLst>
                  <a:gd name="adj1" fmla="val 5296230"/>
                  <a:gd name="adj2" fmla="val 7355301"/>
                </a:avLst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자유형: 도형 17">
                <a:extLst>
                  <a:ext uri="{FF2B5EF4-FFF2-40B4-BE49-F238E27FC236}">
                    <a16:creationId xmlns:a16="http://schemas.microsoft.com/office/drawing/2014/main" id="{408426D5-3297-42AF-8126-49FF65777D33}"/>
                  </a:ext>
                </a:extLst>
              </p:cNvPr>
              <p:cNvSpPr/>
              <p:nvPr/>
            </p:nvSpPr>
            <p:spPr>
              <a:xfrm>
                <a:off x="1788318" y="1364456"/>
                <a:ext cx="115887" cy="138907"/>
              </a:xfrm>
              <a:custGeom>
                <a:avLst/>
                <a:gdLst>
                  <a:gd name="connsiteX0" fmla="*/ 61912 w 142875"/>
                  <a:gd name="connsiteY0" fmla="*/ 0 h 147638"/>
                  <a:gd name="connsiteX1" fmla="*/ 142875 w 142875"/>
                  <a:gd name="connsiteY1" fmla="*/ 147638 h 147638"/>
                  <a:gd name="connsiteX2" fmla="*/ 0 w 142875"/>
                  <a:gd name="connsiteY2" fmla="*/ 88106 h 147638"/>
                  <a:gd name="connsiteX0" fmla="*/ 73818 w 142875"/>
                  <a:gd name="connsiteY0" fmla="*/ 0 h 145257"/>
                  <a:gd name="connsiteX1" fmla="*/ 142875 w 142875"/>
                  <a:gd name="connsiteY1" fmla="*/ 145257 h 145257"/>
                  <a:gd name="connsiteX2" fmla="*/ 0 w 142875"/>
                  <a:gd name="connsiteY2" fmla="*/ 85725 h 145257"/>
                  <a:gd name="connsiteX0" fmla="*/ 76199 w 142875"/>
                  <a:gd name="connsiteY0" fmla="*/ 0 h 157163"/>
                  <a:gd name="connsiteX1" fmla="*/ 142875 w 142875"/>
                  <a:gd name="connsiteY1" fmla="*/ 157163 h 157163"/>
                  <a:gd name="connsiteX2" fmla="*/ 0 w 142875"/>
                  <a:gd name="connsiteY2" fmla="*/ 97631 h 157163"/>
                  <a:gd name="connsiteX0" fmla="*/ 76199 w 119062"/>
                  <a:gd name="connsiteY0" fmla="*/ 0 h 164307"/>
                  <a:gd name="connsiteX1" fmla="*/ 119062 w 119062"/>
                  <a:gd name="connsiteY1" fmla="*/ 164307 h 164307"/>
                  <a:gd name="connsiteX2" fmla="*/ 0 w 119062"/>
                  <a:gd name="connsiteY2" fmla="*/ 97631 h 164307"/>
                  <a:gd name="connsiteX0" fmla="*/ 76199 w 115887"/>
                  <a:gd name="connsiteY0" fmla="*/ 0 h 138907"/>
                  <a:gd name="connsiteX1" fmla="*/ 115887 w 115887"/>
                  <a:gd name="connsiteY1" fmla="*/ 138907 h 138907"/>
                  <a:gd name="connsiteX2" fmla="*/ 0 w 115887"/>
                  <a:gd name="connsiteY2" fmla="*/ 97631 h 138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887" h="138907">
                    <a:moveTo>
                      <a:pt x="76199" y="0"/>
                    </a:moveTo>
                    <a:lnTo>
                      <a:pt x="115887" y="138907"/>
                    </a:lnTo>
                    <a:lnTo>
                      <a:pt x="0" y="97631"/>
                    </a:lnTo>
                  </a:path>
                </a:pathLst>
              </a:custGeom>
              <a:noFill/>
              <a:ln w="31750" cap="rnd">
                <a:solidFill>
                  <a:srgbClr val="ABCC49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8A1C4-81A1-4BE6-B63E-E77DFDC75B1F}"/>
                </a:ext>
              </a:extLst>
            </p:cNvPr>
            <p:cNvSpPr txBox="1"/>
            <p:nvPr/>
          </p:nvSpPr>
          <p:spPr>
            <a:xfrm>
              <a:off x="10341625" y="87898"/>
              <a:ext cx="11442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Part 2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0" y="660400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8D21C0E7-B362-4258-B69A-653F21FB2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844" y="1054292"/>
            <a:ext cx="5037736" cy="26122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080BFDD-18DB-46E8-B31B-BB3C079BE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803799"/>
            <a:ext cx="5034010" cy="26122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1" name="내용 개체 틀 30">
            <a:extLst>
              <a:ext uri="{FF2B5EF4-FFF2-40B4-BE49-F238E27FC236}">
                <a16:creationId xmlns:a16="http://schemas.microsoft.com/office/drawing/2014/main" id="{1E7E12DD-B8AA-4148-9D62-5886C5ECD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054292"/>
            <a:ext cx="5034013" cy="2612295"/>
          </a:xfrm>
          <a:ln>
            <a:solidFill>
              <a:schemeClr val="accent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B4C2F73-656E-4B30-8EBC-3DFCBF162DD4}"/>
              </a:ext>
            </a:extLst>
          </p:cNvPr>
          <p:cNvSpPr txBox="1"/>
          <p:nvPr/>
        </p:nvSpPr>
        <p:spPr>
          <a:xfrm>
            <a:off x="5582844" y="3877297"/>
            <a:ext cx="50340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매매지수의 경우 오래된 건물이 지수가 높다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최근 오래된 아파트 재건축에 관심이 늘어남으로써 영향을 받은 것으로 예상된다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(ex :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은마아파트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전세지수의 경우 아파트는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10~15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년 연령의 아파트의 지수가 높은 편이다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주변 인프라가 생기는데 걸리는 시간의 영향을 받은 것으로 예상된다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연립 다세대 건물의 경우 여러 명이 같이 지내는 곳이다 보니 신축건물의 지수가 높게 형성되었음을 알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월세지수의 경우 아파트는 재건축과 상관이 없어 오래된 아파트가 싸게 형성이 되어있고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신축아파트와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10~15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년 연령의 아파트가 높게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형성되어있다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3436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82F1DB02-ED1A-4D5F-8203-9F2BBB29C9F7}"/>
              </a:ext>
            </a:extLst>
          </p:cNvPr>
          <p:cNvGrpSpPr/>
          <p:nvPr/>
        </p:nvGrpSpPr>
        <p:grpSpPr>
          <a:xfrm>
            <a:off x="0" y="-1"/>
            <a:ext cx="12192000" cy="1501245"/>
            <a:chOff x="0" y="-1"/>
            <a:chExt cx="12192000" cy="150124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F562D7B-A922-452B-984B-C190B16E223B}"/>
                </a:ext>
              </a:extLst>
            </p:cNvPr>
            <p:cNvSpPr/>
            <p:nvPr/>
          </p:nvSpPr>
          <p:spPr>
            <a:xfrm>
              <a:off x="0" y="-1"/>
              <a:ext cx="12192000" cy="1501245"/>
            </a:xfrm>
            <a:prstGeom prst="rect">
              <a:avLst/>
            </a:prstGeom>
            <a:gradFill flip="none" rotWithShape="1">
              <a:gsLst>
                <a:gs pos="0">
                  <a:srgbClr val="4E3073"/>
                </a:gs>
                <a:gs pos="100000">
                  <a:srgbClr val="743786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House Price </a:t>
              </a:r>
              <a:r>
                <a:rPr lang="ko-KR" altLang="en-US" sz="800" kern="0" dirty="0">
                  <a:solidFill>
                    <a:prstClr val="white"/>
                  </a:solidFill>
                </a:rPr>
                <a:t>한국 부동산 데이터 분석을 통해 바라 본 청년 세대 내 집 마련의 현실</a:t>
              </a:r>
              <a:endParaRPr lang="en-US" altLang="ko-KR" sz="800" kern="0" dirty="0">
                <a:solidFill>
                  <a:prstClr val="white"/>
                </a:solidFill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CE220BF-668A-4912-A7A3-B8F1BC9BF7CC}"/>
                </a:ext>
              </a:extLst>
            </p:cNvPr>
            <p:cNvGrpSpPr/>
            <p:nvPr/>
          </p:nvGrpSpPr>
          <p:grpSpPr>
            <a:xfrm>
              <a:off x="10222316" y="114300"/>
              <a:ext cx="1391767" cy="390040"/>
              <a:chOff x="456017" y="1097511"/>
              <a:chExt cx="1448188" cy="405852"/>
            </a:xfrm>
          </p:grpSpPr>
          <p:sp>
            <p:nvSpPr>
              <p:cNvPr id="25" name="왼쪽 대괄호 24">
                <a:extLst>
                  <a:ext uri="{FF2B5EF4-FFF2-40B4-BE49-F238E27FC236}">
                    <a16:creationId xmlns:a16="http://schemas.microsoft.com/office/drawing/2014/main" id="{494D8689-90A3-4905-A77B-1C76F92E0B23}"/>
                  </a:ext>
                </a:extLst>
              </p:cNvPr>
              <p:cNvSpPr/>
              <p:nvPr/>
            </p:nvSpPr>
            <p:spPr>
              <a:xfrm>
                <a:off x="456017" y="1097514"/>
                <a:ext cx="216409" cy="399013"/>
              </a:xfrm>
              <a:prstGeom prst="leftBracket">
                <a:avLst>
                  <a:gd name="adj" fmla="val 92190"/>
                </a:avLst>
              </a:prstGeom>
              <a:ln w="31750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151F18C8-C498-48F6-A64E-5A244A2F2CA8}"/>
                  </a:ext>
                </a:extLst>
              </p:cNvPr>
              <p:cNvSpPr/>
              <p:nvPr/>
            </p:nvSpPr>
            <p:spPr>
              <a:xfrm flipH="1">
                <a:off x="1476531" y="1097513"/>
                <a:ext cx="395999" cy="399013"/>
              </a:xfrm>
              <a:prstGeom prst="arc">
                <a:avLst>
                  <a:gd name="adj1" fmla="val 9701467"/>
                  <a:gd name="adj2" fmla="val 16208042"/>
                </a:avLst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8AAE9D0-AFEC-497F-B8E7-37604CA59A20}"/>
                  </a:ext>
                </a:extLst>
              </p:cNvPr>
              <p:cNvCxnSpPr>
                <a:stCxn id="25" idx="2"/>
              </p:cNvCxnSpPr>
              <p:nvPr/>
            </p:nvCxnSpPr>
            <p:spPr>
              <a:xfrm flipV="1">
                <a:off x="672426" y="1496526"/>
                <a:ext cx="996441" cy="1"/>
              </a:xfrm>
              <a:prstGeom prst="line">
                <a:avLst/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DF4EE3E2-50A5-4880-88A5-FAB561C59917}"/>
                  </a:ext>
                </a:extLst>
              </p:cNvPr>
              <p:cNvCxnSpPr/>
              <p:nvPr/>
            </p:nvCxnSpPr>
            <p:spPr>
              <a:xfrm flipV="1">
                <a:off x="672426" y="1097512"/>
                <a:ext cx="396000" cy="1"/>
              </a:xfrm>
              <a:prstGeom prst="line">
                <a:avLst/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F161A14D-478E-4614-97FE-B77532303787}"/>
                  </a:ext>
                </a:extLst>
              </p:cNvPr>
              <p:cNvCxnSpPr/>
              <p:nvPr/>
            </p:nvCxnSpPr>
            <p:spPr>
              <a:xfrm flipV="1">
                <a:off x="1272478" y="1097511"/>
                <a:ext cx="396000" cy="1"/>
              </a:xfrm>
              <a:prstGeom prst="line">
                <a:avLst/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원호 29">
                <a:extLst>
                  <a:ext uri="{FF2B5EF4-FFF2-40B4-BE49-F238E27FC236}">
                    <a16:creationId xmlns:a16="http://schemas.microsoft.com/office/drawing/2014/main" id="{21EBD4FA-205A-4AD5-B3AE-AFEE8431082A}"/>
                  </a:ext>
                </a:extLst>
              </p:cNvPr>
              <p:cNvSpPr/>
              <p:nvPr/>
            </p:nvSpPr>
            <p:spPr>
              <a:xfrm flipH="1">
                <a:off x="1476920" y="1097512"/>
                <a:ext cx="395999" cy="399013"/>
              </a:xfrm>
              <a:prstGeom prst="arc">
                <a:avLst>
                  <a:gd name="adj1" fmla="val 5296230"/>
                  <a:gd name="adj2" fmla="val 7355301"/>
                </a:avLst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자유형: 도형 17">
                <a:extLst>
                  <a:ext uri="{FF2B5EF4-FFF2-40B4-BE49-F238E27FC236}">
                    <a16:creationId xmlns:a16="http://schemas.microsoft.com/office/drawing/2014/main" id="{A7FC6DEB-1B58-428F-B391-0E9E52544D99}"/>
                  </a:ext>
                </a:extLst>
              </p:cNvPr>
              <p:cNvSpPr/>
              <p:nvPr/>
            </p:nvSpPr>
            <p:spPr>
              <a:xfrm>
                <a:off x="1788318" y="1364456"/>
                <a:ext cx="115887" cy="138907"/>
              </a:xfrm>
              <a:custGeom>
                <a:avLst/>
                <a:gdLst>
                  <a:gd name="connsiteX0" fmla="*/ 61912 w 142875"/>
                  <a:gd name="connsiteY0" fmla="*/ 0 h 147638"/>
                  <a:gd name="connsiteX1" fmla="*/ 142875 w 142875"/>
                  <a:gd name="connsiteY1" fmla="*/ 147638 h 147638"/>
                  <a:gd name="connsiteX2" fmla="*/ 0 w 142875"/>
                  <a:gd name="connsiteY2" fmla="*/ 88106 h 147638"/>
                  <a:gd name="connsiteX0" fmla="*/ 73818 w 142875"/>
                  <a:gd name="connsiteY0" fmla="*/ 0 h 145257"/>
                  <a:gd name="connsiteX1" fmla="*/ 142875 w 142875"/>
                  <a:gd name="connsiteY1" fmla="*/ 145257 h 145257"/>
                  <a:gd name="connsiteX2" fmla="*/ 0 w 142875"/>
                  <a:gd name="connsiteY2" fmla="*/ 85725 h 145257"/>
                  <a:gd name="connsiteX0" fmla="*/ 76199 w 142875"/>
                  <a:gd name="connsiteY0" fmla="*/ 0 h 157163"/>
                  <a:gd name="connsiteX1" fmla="*/ 142875 w 142875"/>
                  <a:gd name="connsiteY1" fmla="*/ 157163 h 157163"/>
                  <a:gd name="connsiteX2" fmla="*/ 0 w 142875"/>
                  <a:gd name="connsiteY2" fmla="*/ 97631 h 157163"/>
                  <a:gd name="connsiteX0" fmla="*/ 76199 w 119062"/>
                  <a:gd name="connsiteY0" fmla="*/ 0 h 164307"/>
                  <a:gd name="connsiteX1" fmla="*/ 119062 w 119062"/>
                  <a:gd name="connsiteY1" fmla="*/ 164307 h 164307"/>
                  <a:gd name="connsiteX2" fmla="*/ 0 w 119062"/>
                  <a:gd name="connsiteY2" fmla="*/ 97631 h 164307"/>
                  <a:gd name="connsiteX0" fmla="*/ 76199 w 115887"/>
                  <a:gd name="connsiteY0" fmla="*/ 0 h 138907"/>
                  <a:gd name="connsiteX1" fmla="*/ 115887 w 115887"/>
                  <a:gd name="connsiteY1" fmla="*/ 138907 h 138907"/>
                  <a:gd name="connsiteX2" fmla="*/ 0 w 115887"/>
                  <a:gd name="connsiteY2" fmla="*/ 97631 h 138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887" h="138907">
                    <a:moveTo>
                      <a:pt x="76199" y="0"/>
                    </a:moveTo>
                    <a:lnTo>
                      <a:pt x="115887" y="138907"/>
                    </a:lnTo>
                    <a:lnTo>
                      <a:pt x="0" y="97631"/>
                    </a:lnTo>
                  </a:path>
                </a:pathLst>
              </a:custGeom>
              <a:noFill/>
              <a:ln w="31750" cap="rnd">
                <a:solidFill>
                  <a:srgbClr val="ABCC49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79F451-3DC8-4D4B-B348-9D3B35F7A8F8}"/>
                </a:ext>
              </a:extLst>
            </p:cNvPr>
            <p:cNvSpPr txBox="1"/>
            <p:nvPr/>
          </p:nvSpPr>
          <p:spPr>
            <a:xfrm>
              <a:off x="10341625" y="87898"/>
              <a:ext cx="11442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Part 2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0" y="660400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4940C3FB-137E-4CAB-8B0F-FC6EADA26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8" y="3759200"/>
            <a:ext cx="5188564" cy="29207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C4298DE2-829F-4137-8C98-64F865E35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405" y="2993793"/>
            <a:ext cx="5188563" cy="30639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4E431231-C821-471B-B50D-7DA662D7FF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34964" r="12601" b="488"/>
          <a:stretch/>
        </p:blipFill>
        <p:spPr>
          <a:xfrm>
            <a:off x="470668" y="2993793"/>
            <a:ext cx="5188564" cy="6840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CC93B6-B234-4E78-9663-89D90B6AA6D7}"/>
              </a:ext>
            </a:extLst>
          </p:cNvPr>
          <p:cNvSpPr/>
          <p:nvPr/>
        </p:nvSpPr>
        <p:spPr>
          <a:xfrm>
            <a:off x="419098" y="862357"/>
            <a:ext cx="10968442" cy="2451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주택가격지수 분석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–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금리에 따른 변동 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금리에 따른 아파트 월세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매매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전세지수 데이터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전처리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편리한 시각화를 위해 연도를 열로</a:t>
            </a:r>
            <a:r>
              <a:rPr lang="en-US" altLang="ko-KR" sz="1200" dirty="0"/>
              <a:t>, </a:t>
            </a:r>
            <a:r>
              <a:rPr lang="ko-KR" altLang="en-US" sz="1200" dirty="0"/>
              <a:t>도시를 행으로 정리하였다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- 2017</a:t>
            </a:r>
            <a:r>
              <a:rPr lang="ko-KR" altLang="en-US" sz="1200" dirty="0"/>
              <a:t>년 </a:t>
            </a:r>
            <a:r>
              <a:rPr lang="en-US" altLang="ko-KR" sz="1200" dirty="0"/>
              <a:t>11</a:t>
            </a:r>
            <a:r>
              <a:rPr lang="ko-KR" altLang="en-US" sz="1200" dirty="0"/>
              <a:t>월을 </a:t>
            </a:r>
            <a:r>
              <a:rPr lang="en-US" altLang="ko-KR" sz="1200" dirty="0"/>
              <a:t>100</a:t>
            </a:r>
            <a:r>
              <a:rPr lang="ko-KR" altLang="en-US" sz="1200" dirty="0"/>
              <a:t>으로 한 지수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세종시가 </a:t>
            </a:r>
            <a:r>
              <a:rPr lang="en-US" altLang="ko-KR" sz="1200" dirty="0"/>
              <a:t>2012</a:t>
            </a:r>
            <a:r>
              <a:rPr lang="ko-KR" altLang="en-US" sz="1200" dirty="0"/>
              <a:t>년 후로 특별시로 지정되어 </a:t>
            </a:r>
            <a:r>
              <a:rPr lang="en-US" altLang="ko-KR" sz="1200" dirty="0"/>
              <a:t>2012</a:t>
            </a:r>
            <a:r>
              <a:rPr lang="ko-KR" altLang="en-US" sz="1200" dirty="0"/>
              <a:t>년 이후의 데이터를 사용하였다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월세 데이터의 경우 주택 총 조사 개정으로 </a:t>
            </a:r>
            <a:r>
              <a:rPr lang="en-US" altLang="ko-KR" sz="1200" dirty="0"/>
              <a:t>2015</a:t>
            </a:r>
            <a:r>
              <a:rPr lang="ko-KR" altLang="en-US" sz="1200" dirty="0"/>
              <a:t>년 이후의 데이터를 사용하였다</a:t>
            </a:r>
            <a:r>
              <a:rPr lang="en-US" altLang="ko-KR" sz="1200" dirty="0"/>
              <a:t>. </a:t>
            </a:r>
            <a:endParaRPr lang="ko-KR" altLang="en-US" sz="1200" dirty="0"/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997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INTRODUCTION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A25E30B-3DA5-4B48-9A3E-513822F27F88}"/>
              </a:ext>
            </a:extLst>
          </p:cNvPr>
          <p:cNvSpPr/>
          <p:nvPr/>
        </p:nvSpPr>
        <p:spPr>
          <a:xfrm>
            <a:off x="492893" y="1198901"/>
            <a:ext cx="7832960" cy="2551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44546A">
                    <a:lumMod val="75000"/>
                  </a:srgbClr>
                </a:solidFill>
              </a:rPr>
              <a:t>4</a:t>
            </a:r>
            <a:r>
              <a:rPr lang="ko-KR" altLang="en-US" sz="2000" b="1" dirty="0">
                <a:solidFill>
                  <a:srgbClr val="44546A">
                    <a:lumMod val="75000"/>
                  </a:srgbClr>
                </a:solidFill>
              </a:rPr>
              <a:t>주 프로젝트 </a:t>
            </a:r>
            <a:r>
              <a:rPr lang="en-US" altLang="ko-KR" sz="2000" b="1" dirty="0">
                <a:solidFill>
                  <a:srgbClr val="44546A">
                    <a:lumMod val="75000"/>
                  </a:srgbClr>
                </a:solidFill>
              </a:rPr>
              <a:t>Keyword</a:t>
            </a:r>
            <a:r>
              <a:rPr lang="ko-KR" altLang="en-US" sz="20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2000" b="1" dirty="0">
                <a:solidFill>
                  <a:srgbClr val="44546A">
                    <a:lumMod val="75000"/>
                  </a:srgbClr>
                </a:solidFill>
              </a:rPr>
              <a:t>:</a:t>
            </a:r>
            <a:r>
              <a:rPr lang="ko-KR" altLang="en-US" sz="2000" b="1" dirty="0">
                <a:solidFill>
                  <a:srgbClr val="44546A">
                    <a:lumMod val="75000"/>
                  </a:srgbClr>
                </a:solidFill>
              </a:rPr>
              <a:t> 집 </a:t>
            </a:r>
            <a:endParaRPr lang="en-US" altLang="ko-KR" sz="20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535353"/>
                </a:solidFill>
                <a:ea typeface="나눔스퀘어" panose="020B0600000101010101" pitchFamily="50" charset="-127"/>
              </a:rPr>
              <a:t>세부 키워드 선정 </a:t>
            </a:r>
            <a:r>
              <a:rPr lang="en-US" altLang="ko-KR" sz="1600" b="1" dirty="0">
                <a:solidFill>
                  <a:srgbClr val="535353"/>
                </a:solidFill>
                <a:ea typeface="나눔스퀘어" panose="020B0600000101010101" pitchFamily="50" charset="-127"/>
              </a:rPr>
              <a:t>: MZ</a:t>
            </a:r>
            <a:r>
              <a:rPr lang="ko-KR" altLang="en-US" sz="1600" b="1" dirty="0">
                <a:solidFill>
                  <a:srgbClr val="535353"/>
                </a:solidFill>
                <a:ea typeface="나눔스퀘어" panose="020B0600000101010101" pitchFamily="50" charset="-127"/>
              </a:rPr>
              <a:t>세대의 최대 고민 </a:t>
            </a:r>
            <a:r>
              <a:rPr lang="en-US" altLang="ko-KR" sz="1600" b="1" dirty="0">
                <a:solidFill>
                  <a:srgbClr val="535353"/>
                </a:solidFill>
                <a:ea typeface="나눔스퀘어" panose="020B0600000101010101" pitchFamily="50" charset="-127"/>
              </a:rPr>
              <a:t>‘</a:t>
            </a:r>
            <a:r>
              <a:rPr lang="ko-KR" altLang="en-US" sz="1600" b="1" dirty="0">
                <a:solidFill>
                  <a:srgbClr val="535353"/>
                </a:solidFill>
                <a:ea typeface="나눔스퀘어" panose="020B0600000101010101" pitchFamily="50" charset="-127"/>
              </a:rPr>
              <a:t>내 집 마련</a:t>
            </a:r>
            <a:r>
              <a:rPr lang="en-US" altLang="ko-KR" sz="1600" b="1" dirty="0">
                <a:solidFill>
                  <a:srgbClr val="535353"/>
                </a:solidFill>
                <a:ea typeface="나눔스퀘어" panose="020B0600000101010101" pitchFamily="50" charset="-127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535353"/>
                </a:solidFill>
                <a:ea typeface="나눔스퀘어" panose="020B0600000101010101" pitchFamily="50" charset="-127"/>
              </a:rPr>
              <a:t>프로젝트 초기 계획</a:t>
            </a:r>
            <a:endParaRPr lang="en-US" altLang="ko-KR" sz="1600" b="1" dirty="0">
              <a:solidFill>
                <a:srgbClr val="535353"/>
              </a:solidFill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535353"/>
                </a:solidFill>
                <a:ea typeface="나눔스퀘어" panose="020B0600000101010101" pitchFamily="50" charset="-127"/>
              </a:rPr>
              <a:t> - </a:t>
            </a:r>
            <a:r>
              <a:rPr lang="en-US" altLang="ko-KR" sz="1400" dirty="0" err="1">
                <a:solidFill>
                  <a:srgbClr val="535353"/>
                </a:solidFill>
                <a:ea typeface="나눔스퀘어" panose="020B0600000101010101" pitchFamily="50" charset="-127"/>
              </a:rPr>
              <a:t>Dacon</a:t>
            </a:r>
            <a:r>
              <a:rPr lang="en-US" altLang="ko-KR" sz="1400" dirty="0">
                <a:solidFill>
                  <a:srgbClr val="535353"/>
                </a:solidFill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535353"/>
                </a:solidFill>
                <a:ea typeface="나눔스퀘어" panose="020B0600000101010101" pitchFamily="50" charset="-127"/>
              </a:rPr>
              <a:t>한국 부동산 데이터 시각화 경진대회 수상자 코드 리뷰</a:t>
            </a:r>
            <a:r>
              <a:rPr lang="en-US" altLang="ko-KR" sz="1400" dirty="0">
                <a:solidFill>
                  <a:srgbClr val="535353"/>
                </a:solidFill>
                <a:ea typeface="나눔스퀘어" panose="020B0600000101010101" pitchFamily="50" charset="-127"/>
              </a:rPr>
              <a:t>&amp;</a:t>
            </a:r>
            <a:r>
              <a:rPr lang="ko-KR" altLang="en-US" sz="1400" dirty="0">
                <a:solidFill>
                  <a:srgbClr val="535353"/>
                </a:solidFill>
                <a:ea typeface="나눔스퀘어" panose="020B0600000101010101" pitchFamily="50" charset="-127"/>
              </a:rPr>
              <a:t>스터디를 통해 </a:t>
            </a:r>
            <a:endParaRPr lang="en-US" altLang="ko-KR" sz="1400" dirty="0">
              <a:solidFill>
                <a:srgbClr val="535353"/>
              </a:solidFill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35353"/>
                </a:solidFill>
                <a:ea typeface="나눔스퀘어" panose="020B0600000101010101" pitchFamily="50" charset="-127"/>
              </a:rPr>
              <a:t>   데이터를 여러 방향으로 탐색하고 시각화 할 수 있는 능력을 기른다</a:t>
            </a:r>
            <a:r>
              <a:rPr lang="en-US" altLang="ko-KR" sz="1400" dirty="0">
                <a:solidFill>
                  <a:srgbClr val="535353"/>
                </a:solidFill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535353"/>
                </a:solidFill>
                <a:ea typeface="나눔스퀘어" panose="020B0600000101010101" pitchFamily="50" charset="-127"/>
              </a:rPr>
              <a:t>직접 공공데이터를 조사하고 추가하여 부동산이 현 청년 세대에게 미치는 영향을 </a:t>
            </a:r>
            <a:endParaRPr lang="en-US" altLang="ko-KR" sz="1400" dirty="0">
              <a:solidFill>
                <a:srgbClr val="535353"/>
              </a:solidFill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35353"/>
                </a:solidFill>
                <a:ea typeface="나눔스퀘어" panose="020B0600000101010101" pitchFamily="50" charset="-127"/>
              </a:rPr>
              <a:t>   알아보고 해결방안을 모색한다</a:t>
            </a:r>
            <a:r>
              <a:rPr lang="en-US" altLang="ko-KR" sz="1400" dirty="0">
                <a:solidFill>
                  <a:srgbClr val="535353"/>
                </a:solidFill>
                <a:ea typeface="나눔스퀘어" panose="020B0600000101010101" pitchFamily="50" charset="-127"/>
              </a:rPr>
              <a:t>.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934D50-6AEB-4891-ABF1-B7FE7C911FA2}"/>
              </a:ext>
            </a:extLst>
          </p:cNvPr>
          <p:cNvGrpSpPr/>
          <p:nvPr/>
        </p:nvGrpSpPr>
        <p:grpSpPr>
          <a:xfrm>
            <a:off x="492893" y="4399077"/>
            <a:ext cx="4484586" cy="1560876"/>
            <a:chOff x="389008" y="4559031"/>
            <a:chExt cx="4484586" cy="156087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2C21483-757E-4807-9A5E-D75581F98E90}"/>
                </a:ext>
              </a:extLst>
            </p:cNvPr>
            <p:cNvSpPr/>
            <p:nvPr/>
          </p:nvSpPr>
          <p:spPr>
            <a:xfrm>
              <a:off x="389008" y="5053525"/>
              <a:ext cx="3854516" cy="10663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</a:rPr>
                <a:t>구성원 소개</a:t>
              </a:r>
              <a:endParaRPr lang="en-US" altLang="ko-KR" sz="1600" b="1" dirty="0">
                <a:solidFill>
                  <a:srgbClr val="44546A">
                    <a:lumMod val="75000"/>
                  </a:srgb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팀장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: PROJECT 1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기 이정은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팀원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: PROJECT 2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기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정현준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4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정규영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4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김혜환</a:t>
              </a:r>
              <a:endPara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DE99C1A-3638-4B09-8D09-0BF42EB82750}"/>
                </a:ext>
              </a:extLst>
            </p:cNvPr>
            <p:cNvSpPr/>
            <p:nvPr/>
          </p:nvSpPr>
          <p:spPr>
            <a:xfrm>
              <a:off x="390225" y="4559031"/>
              <a:ext cx="4483369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 err="1">
                  <a:solidFill>
                    <a:srgbClr val="44546A">
                      <a:lumMod val="75000"/>
                    </a:srgbClr>
                  </a:solidFill>
                </a:rPr>
                <a:t>내돈내산</a:t>
              </a:r>
              <a:r>
                <a:rPr lang="en-US" altLang="ko-KR" sz="2000" b="1">
                  <a:solidFill>
                    <a:srgbClr val="44546A">
                      <a:lumMod val="75000"/>
                    </a:srgbClr>
                  </a:solidFill>
                </a:rPr>
                <a:t>? </a:t>
              </a:r>
              <a:r>
                <a:rPr lang="ko-KR" altLang="en-US" sz="2000" b="1">
                  <a:solidFill>
                    <a:srgbClr val="44546A">
                      <a:lumMod val="75000"/>
                    </a:srgbClr>
                  </a:solidFill>
                </a:rPr>
                <a:t>내집못산</a:t>
              </a:r>
              <a:r>
                <a:rPr lang="en-US" altLang="ko-KR" sz="2000" b="1">
                  <a:solidFill>
                    <a:srgbClr val="44546A">
                      <a:lumMod val="75000"/>
                    </a:srgbClr>
                  </a:solidFill>
                </a:rPr>
                <a:t>!  </a:t>
              </a:r>
              <a:endParaRPr lang="en-US" altLang="ko-KR" sz="2000" b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EC69E6-F02F-4397-AE33-B03BA8E5A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115" y="1031948"/>
            <a:ext cx="3187264" cy="3187264"/>
          </a:xfrm>
          <a:prstGeom prst="rect">
            <a:avLst/>
          </a:prstGeom>
          <a:noFill/>
          <a:ln>
            <a:solidFill>
              <a:schemeClr val="tx1">
                <a:alpha val="98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1164C6C-C6F0-4AAC-A990-48E55CA1825A}"/>
              </a:ext>
            </a:extLst>
          </p:cNvPr>
          <p:cNvGrpSpPr/>
          <p:nvPr/>
        </p:nvGrpSpPr>
        <p:grpSpPr>
          <a:xfrm>
            <a:off x="8212112" y="4245189"/>
            <a:ext cx="3187265" cy="441841"/>
            <a:chOff x="8040748" y="4187436"/>
            <a:chExt cx="3358630" cy="441841"/>
          </a:xfrm>
        </p:grpSpPr>
        <p:pic>
          <p:nvPicPr>
            <p:cNvPr id="47" name="그림 46">
              <a:hlinkClick r:id="rId3"/>
              <a:extLst>
                <a:ext uri="{FF2B5EF4-FFF2-40B4-BE49-F238E27FC236}">
                  <a16:creationId xmlns:a16="http://schemas.microsoft.com/office/drawing/2014/main" id="{415D33B3-5E57-44F3-A23F-A91DB9DD3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435" t="24830" r="59861" b="67895"/>
            <a:stretch/>
          </p:blipFill>
          <p:spPr>
            <a:xfrm>
              <a:off x="9079097" y="4187437"/>
              <a:ext cx="2320281" cy="342719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A3A22590-C143-421C-ABD7-ED0C3F9C0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304" t="15050" r="74609" b="79352"/>
            <a:stretch/>
          </p:blipFill>
          <p:spPr>
            <a:xfrm>
              <a:off x="8040748" y="4187436"/>
              <a:ext cx="1037132" cy="368698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4EE7E7A-19A5-4F09-B8AF-625330DF5CC7}"/>
                </a:ext>
              </a:extLst>
            </p:cNvPr>
            <p:cNvSpPr txBox="1"/>
            <p:nvPr/>
          </p:nvSpPr>
          <p:spPr>
            <a:xfrm>
              <a:off x="8420584" y="4321500"/>
              <a:ext cx="865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LINK &gt;</a:t>
              </a:r>
              <a:endParaRPr lang="ko-KR" altLang="en-US" sz="1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2F0054B-4DE8-4A2F-831C-393DC2B6BF37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contents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043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C8AEBA-BC76-41A3-B6F1-330872C8FCA5}"/>
              </a:ext>
            </a:extLst>
          </p:cNvPr>
          <p:cNvGrpSpPr/>
          <p:nvPr/>
        </p:nvGrpSpPr>
        <p:grpSpPr>
          <a:xfrm>
            <a:off x="0" y="-1"/>
            <a:ext cx="12192000" cy="1501245"/>
            <a:chOff x="0" y="-1"/>
            <a:chExt cx="12192000" cy="150124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45E8AD-1734-49F2-A9CD-9CAEBED232A9}"/>
                </a:ext>
              </a:extLst>
            </p:cNvPr>
            <p:cNvSpPr/>
            <p:nvPr/>
          </p:nvSpPr>
          <p:spPr>
            <a:xfrm>
              <a:off x="0" y="-1"/>
              <a:ext cx="12192000" cy="1501245"/>
            </a:xfrm>
            <a:prstGeom prst="rect">
              <a:avLst/>
            </a:prstGeom>
            <a:gradFill flip="none" rotWithShape="1">
              <a:gsLst>
                <a:gs pos="0">
                  <a:srgbClr val="4E3073"/>
                </a:gs>
                <a:gs pos="100000">
                  <a:srgbClr val="743786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House Price </a:t>
              </a:r>
              <a:r>
                <a:rPr lang="ko-KR" altLang="en-US" sz="800" kern="0" dirty="0">
                  <a:solidFill>
                    <a:prstClr val="white"/>
                  </a:solidFill>
                </a:rPr>
                <a:t>한국 부동산 데이터 분석을 통해 바라 본 청년 세대 내 집 마련의 현실</a:t>
              </a:r>
              <a:endParaRPr lang="en-US" altLang="ko-KR" sz="800" kern="0" dirty="0">
                <a:solidFill>
                  <a:prstClr val="white"/>
                </a:solidFill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43CFEAF-2B78-4E4A-AA25-6B65C6C55170}"/>
                </a:ext>
              </a:extLst>
            </p:cNvPr>
            <p:cNvGrpSpPr/>
            <p:nvPr/>
          </p:nvGrpSpPr>
          <p:grpSpPr>
            <a:xfrm>
              <a:off x="10222316" y="114300"/>
              <a:ext cx="1391767" cy="390040"/>
              <a:chOff x="456017" y="1097511"/>
              <a:chExt cx="1448188" cy="405852"/>
            </a:xfrm>
          </p:grpSpPr>
          <p:sp>
            <p:nvSpPr>
              <p:cNvPr id="27" name="왼쪽 대괄호 26">
                <a:extLst>
                  <a:ext uri="{FF2B5EF4-FFF2-40B4-BE49-F238E27FC236}">
                    <a16:creationId xmlns:a16="http://schemas.microsoft.com/office/drawing/2014/main" id="{B2CB836C-14B9-4879-B20C-CC585D59272B}"/>
                  </a:ext>
                </a:extLst>
              </p:cNvPr>
              <p:cNvSpPr/>
              <p:nvPr/>
            </p:nvSpPr>
            <p:spPr>
              <a:xfrm>
                <a:off x="456017" y="1097514"/>
                <a:ext cx="216409" cy="399013"/>
              </a:xfrm>
              <a:prstGeom prst="leftBracket">
                <a:avLst>
                  <a:gd name="adj" fmla="val 92190"/>
                </a:avLst>
              </a:prstGeom>
              <a:ln w="31750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>
                <a:extLst>
                  <a:ext uri="{FF2B5EF4-FFF2-40B4-BE49-F238E27FC236}">
                    <a16:creationId xmlns:a16="http://schemas.microsoft.com/office/drawing/2014/main" id="{077EDA39-1379-4FFD-A315-7E7CCCBDA116}"/>
                  </a:ext>
                </a:extLst>
              </p:cNvPr>
              <p:cNvSpPr/>
              <p:nvPr/>
            </p:nvSpPr>
            <p:spPr>
              <a:xfrm flipH="1">
                <a:off x="1476531" y="1097513"/>
                <a:ext cx="395999" cy="399013"/>
              </a:xfrm>
              <a:prstGeom prst="arc">
                <a:avLst>
                  <a:gd name="adj1" fmla="val 9701467"/>
                  <a:gd name="adj2" fmla="val 16208042"/>
                </a:avLst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5E85036-6581-48A4-9F3F-00D4064F2017}"/>
                  </a:ext>
                </a:extLst>
              </p:cNvPr>
              <p:cNvCxnSpPr>
                <a:stCxn id="27" idx="2"/>
              </p:cNvCxnSpPr>
              <p:nvPr/>
            </p:nvCxnSpPr>
            <p:spPr>
              <a:xfrm flipV="1">
                <a:off x="672426" y="1496526"/>
                <a:ext cx="996441" cy="1"/>
              </a:xfrm>
              <a:prstGeom prst="line">
                <a:avLst/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2554AD57-0C4D-47FE-8D34-32AC550228B9}"/>
                  </a:ext>
                </a:extLst>
              </p:cNvPr>
              <p:cNvCxnSpPr/>
              <p:nvPr/>
            </p:nvCxnSpPr>
            <p:spPr>
              <a:xfrm flipV="1">
                <a:off x="672426" y="1097512"/>
                <a:ext cx="396000" cy="1"/>
              </a:xfrm>
              <a:prstGeom prst="line">
                <a:avLst/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80B3DAFB-E229-4606-AFAC-8855DA33D1DA}"/>
                  </a:ext>
                </a:extLst>
              </p:cNvPr>
              <p:cNvCxnSpPr/>
              <p:nvPr/>
            </p:nvCxnSpPr>
            <p:spPr>
              <a:xfrm flipV="1">
                <a:off x="1272478" y="1097511"/>
                <a:ext cx="396000" cy="1"/>
              </a:xfrm>
              <a:prstGeom prst="line">
                <a:avLst/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원호 31">
                <a:extLst>
                  <a:ext uri="{FF2B5EF4-FFF2-40B4-BE49-F238E27FC236}">
                    <a16:creationId xmlns:a16="http://schemas.microsoft.com/office/drawing/2014/main" id="{C58BA517-DB71-4745-9B42-DEA5B82DE2E7}"/>
                  </a:ext>
                </a:extLst>
              </p:cNvPr>
              <p:cNvSpPr/>
              <p:nvPr/>
            </p:nvSpPr>
            <p:spPr>
              <a:xfrm flipH="1">
                <a:off x="1476920" y="1097512"/>
                <a:ext cx="395999" cy="399013"/>
              </a:xfrm>
              <a:prstGeom prst="arc">
                <a:avLst>
                  <a:gd name="adj1" fmla="val 5296230"/>
                  <a:gd name="adj2" fmla="val 7355301"/>
                </a:avLst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자유형: 도형 17">
                <a:extLst>
                  <a:ext uri="{FF2B5EF4-FFF2-40B4-BE49-F238E27FC236}">
                    <a16:creationId xmlns:a16="http://schemas.microsoft.com/office/drawing/2014/main" id="{118BFF0C-84EC-4060-9D82-2D9A3AB43664}"/>
                  </a:ext>
                </a:extLst>
              </p:cNvPr>
              <p:cNvSpPr/>
              <p:nvPr/>
            </p:nvSpPr>
            <p:spPr>
              <a:xfrm>
                <a:off x="1788318" y="1364456"/>
                <a:ext cx="115887" cy="138907"/>
              </a:xfrm>
              <a:custGeom>
                <a:avLst/>
                <a:gdLst>
                  <a:gd name="connsiteX0" fmla="*/ 61912 w 142875"/>
                  <a:gd name="connsiteY0" fmla="*/ 0 h 147638"/>
                  <a:gd name="connsiteX1" fmla="*/ 142875 w 142875"/>
                  <a:gd name="connsiteY1" fmla="*/ 147638 h 147638"/>
                  <a:gd name="connsiteX2" fmla="*/ 0 w 142875"/>
                  <a:gd name="connsiteY2" fmla="*/ 88106 h 147638"/>
                  <a:gd name="connsiteX0" fmla="*/ 73818 w 142875"/>
                  <a:gd name="connsiteY0" fmla="*/ 0 h 145257"/>
                  <a:gd name="connsiteX1" fmla="*/ 142875 w 142875"/>
                  <a:gd name="connsiteY1" fmla="*/ 145257 h 145257"/>
                  <a:gd name="connsiteX2" fmla="*/ 0 w 142875"/>
                  <a:gd name="connsiteY2" fmla="*/ 85725 h 145257"/>
                  <a:gd name="connsiteX0" fmla="*/ 76199 w 142875"/>
                  <a:gd name="connsiteY0" fmla="*/ 0 h 157163"/>
                  <a:gd name="connsiteX1" fmla="*/ 142875 w 142875"/>
                  <a:gd name="connsiteY1" fmla="*/ 157163 h 157163"/>
                  <a:gd name="connsiteX2" fmla="*/ 0 w 142875"/>
                  <a:gd name="connsiteY2" fmla="*/ 97631 h 157163"/>
                  <a:gd name="connsiteX0" fmla="*/ 76199 w 119062"/>
                  <a:gd name="connsiteY0" fmla="*/ 0 h 164307"/>
                  <a:gd name="connsiteX1" fmla="*/ 119062 w 119062"/>
                  <a:gd name="connsiteY1" fmla="*/ 164307 h 164307"/>
                  <a:gd name="connsiteX2" fmla="*/ 0 w 119062"/>
                  <a:gd name="connsiteY2" fmla="*/ 97631 h 164307"/>
                  <a:gd name="connsiteX0" fmla="*/ 76199 w 115887"/>
                  <a:gd name="connsiteY0" fmla="*/ 0 h 138907"/>
                  <a:gd name="connsiteX1" fmla="*/ 115887 w 115887"/>
                  <a:gd name="connsiteY1" fmla="*/ 138907 h 138907"/>
                  <a:gd name="connsiteX2" fmla="*/ 0 w 115887"/>
                  <a:gd name="connsiteY2" fmla="*/ 97631 h 138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887" h="138907">
                    <a:moveTo>
                      <a:pt x="76199" y="0"/>
                    </a:moveTo>
                    <a:lnTo>
                      <a:pt x="115887" y="138907"/>
                    </a:lnTo>
                    <a:lnTo>
                      <a:pt x="0" y="97631"/>
                    </a:lnTo>
                  </a:path>
                </a:pathLst>
              </a:custGeom>
              <a:noFill/>
              <a:ln w="31750" cap="rnd">
                <a:solidFill>
                  <a:srgbClr val="ABCC49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EA0119-B0F7-4E5B-A43F-639275AE7474}"/>
                </a:ext>
              </a:extLst>
            </p:cNvPr>
            <p:cNvSpPr txBox="1"/>
            <p:nvPr/>
          </p:nvSpPr>
          <p:spPr>
            <a:xfrm>
              <a:off x="10341625" y="87898"/>
              <a:ext cx="11442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Part 2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0" y="660400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CA9F08-804D-4B08-B1B4-F4C9544D1651}"/>
              </a:ext>
            </a:extLst>
          </p:cNvPr>
          <p:cNvSpPr/>
          <p:nvPr/>
        </p:nvSpPr>
        <p:spPr>
          <a:xfrm>
            <a:off x="419097" y="862357"/>
            <a:ext cx="5914326" cy="348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주택가격지수 분석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–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금리에 따른 변동 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accent1"/>
                </a:solidFill>
              </a:rPr>
              <a:t>* </a:t>
            </a:r>
            <a:r>
              <a:rPr lang="ko-KR" altLang="en-US" sz="1050" b="1" dirty="0">
                <a:solidFill>
                  <a:schemeClr val="accent1"/>
                </a:solidFill>
              </a:rPr>
              <a:t>이미지 클릭 시 대화형 시각화 </a:t>
            </a:r>
            <a:r>
              <a:rPr lang="en-US" altLang="ko-KR" sz="1050" b="1" dirty="0">
                <a:solidFill>
                  <a:schemeClr val="accent1"/>
                </a:solidFill>
              </a:rPr>
              <a:t>page </a:t>
            </a:r>
            <a:r>
              <a:rPr lang="ko-KR" altLang="en-US" sz="1050" b="1" dirty="0">
                <a:solidFill>
                  <a:schemeClr val="accent1"/>
                </a:solidFill>
              </a:rPr>
              <a:t>로드  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금리에 따른 아파트 월세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매매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전세지수 데이터 시각화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매매와 전세의 경우 전반적으로 오르는 추세이나 </a:t>
            </a:r>
            <a:r>
              <a:rPr lang="en-US" altLang="ko-KR" sz="1200" dirty="0"/>
              <a:t>2016~18</a:t>
            </a:r>
            <a:r>
              <a:rPr lang="ko-KR" altLang="en-US" sz="1200" dirty="0"/>
              <a:t>년도 사이 기준금리 상승세에 따라 지수의 상승폭이 감소하거나 떨어졌다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 2019</a:t>
            </a:r>
            <a:r>
              <a:rPr lang="ko-KR" altLang="en-US" sz="1200" dirty="0"/>
              <a:t>년 이후 기준금리가 하락 및 코로나 사태 발생으로 지수가 오르기 시작했다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세종시의 경우 수요량에 비해 부족한 공급량</a:t>
            </a:r>
            <a:r>
              <a:rPr lang="en-US" altLang="ko-KR" sz="1200" dirty="0"/>
              <a:t>, </a:t>
            </a:r>
            <a:r>
              <a:rPr lang="ko-KR" altLang="en-US" sz="1200" dirty="0"/>
              <a:t>부족했던 교통의 해결</a:t>
            </a:r>
            <a:r>
              <a:rPr lang="en-US" altLang="ko-KR" sz="1200" dirty="0"/>
              <a:t>, </a:t>
            </a:r>
            <a:r>
              <a:rPr lang="ko-KR" altLang="en-US" sz="1200" dirty="0"/>
              <a:t>행정처의 세종시 이전</a:t>
            </a:r>
            <a:r>
              <a:rPr lang="en-US" altLang="ko-KR" sz="1200" dirty="0"/>
              <a:t>, </a:t>
            </a:r>
            <a:r>
              <a:rPr lang="ko-KR" altLang="en-US" sz="1200" dirty="0"/>
              <a:t>국회의 세종시 이전 소문 등의 이유로 지수가 급 상승하였고</a:t>
            </a:r>
            <a:r>
              <a:rPr lang="en-US" altLang="ko-KR" sz="1200" dirty="0"/>
              <a:t>, </a:t>
            </a:r>
            <a:r>
              <a:rPr lang="ko-KR" altLang="en-US" sz="1200" dirty="0"/>
              <a:t>상승가능성이 높다고 예측되고 있다</a:t>
            </a:r>
            <a:r>
              <a:rPr lang="en-US" altLang="ko-KR" sz="1200" dirty="0"/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광주시의 경우 줄어드는 인구수에 비해 아파트 공급량이 많아지면서 자연스레 집값하락으로 이어졌다</a:t>
            </a:r>
            <a:r>
              <a:rPr lang="en-US" altLang="ko-KR" sz="1200" dirty="0"/>
              <a:t>. </a:t>
            </a:r>
          </a:p>
        </p:txBody>
      </p:sp>
      <p:pic>
        <p:nvPicPr>
          <p:cNvPr id="20" name="그림 19">
            <a:hlinkClick r:id="rId2"/>
            <a:extLst>
              <a:ext uri="{FF2B5EF4-FFF2-40B4-BE49-F238E27FC236}">
                <a16:creationId xmlns:a16="http://schemas.microsoft.com/office/drawing/2014/main" id="{F9084AD8-E1F4-4AC6-8122-545E8FFE1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929" y="4306420"/>
            <a:ext cx="5169288" cy="23036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그림 22">
            <a:hlinkClick r:id="rId2"/>
            <a:extLst>
              <a:ext uri="{FF2B5EF4-FFF2-40B4-BE49-F238E27FC236}">
                <a16:creationId xmlns:a16="http://schemas.microsoft.com/office/drawing/2014/main" id="{8E524C2C-FBE7-413C-813E-393DB260E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929" y="1872090"/>
            <a:ext cx="5140782" cy="23036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그림 23">
            <a:hlinkClick r:id="rId2"/>
            <a:extLst>
              <a:ext uri="{FF2B5EF4-FFF2-40B4-BE49-F238E27FC236}">
                <a16:creationId xmlns:a16="http://schemas.microsoft.com/office/drawing/2014/main" id="{13D433E1-74AD-4F35-8853-7D5FC33917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9" y="4306420"/>
            <a:ext cx="5566611" cy="2311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그림 24" descr="테이블이(가) 표시된 사진&#10;&#10;자동 생성된 설명">
            <a:extLst>
              <a:ext uri="{FF2B5EF4-FFF2-40B4-BE49-F238E27FC236}">
                <a16:creationId xmlns:a16="http://schemas.microsoft.com/office/drawing/2014/main" id="{E80C482F-3ADE-48CF-89F1-52C2A6E79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929" y="1108081"/>
            <a:ext cx="5140782" cy="6129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17362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D1DA8C78-E2C7-43D5-99A1-6D7D5873A71D}"/>
              </a:ext>
            </a:extLst>
          </p:cNvPr>
          <p:cNvGrpSpPr/>
          <p:nvPr/>
        </p:nvGrpSpPr>
        <p:grpSpPr>
          <a:xfrm>
            <a:off x="0" y="-1"/>
            <a:ext cx="12192000" cy="1501245"/>
            <a:chOff x="0" y="-1"/>
            <a:chExt cx="12192000" cy="150124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DB94D14-ED46-419D-9DD4-6ECB05BB5A8C}"/>
                </a:ext>
              </a:extLst>
            </p:cNvPr>
            <p:cNvSpPr/>
            <p:nvPr/>
          </p:nvSpPr>
          <p:spPr>
            <a:xfrm>
              <a:off x="0" y="-1"/>
              <a:ext cx="12192000" cy="1501245"/>
            </a:xfrm>
            <a:prstGeom prst="rect">
              <a:avLst/>
            </a:prstGeom>
            <a:gradFill flip="none" rotWithShape="1">
              <a:gsLst>
                <a:gs pos="0">
                  <a:srgbClr val="4E3073"/>
                </a:gs>
                <a:gs pos="100000">
                  <a:srgbClr val="743786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House Price </a:t>
              </a:r>
              <a:r>
                <a:rPr lang="ko-KR" altLang="en-US" sz="800" kern="0" dirty="0">
                  <a:solidFill>
                    <a:prstClr val="white"/>
                  </a:solidFill>
                </a:rPr>
                <a:t>한국 부동산 데이터 분석을 통해 바라 본 청년 세대 내 집 마련의 현실</a:t>
              </a:r>
              <a:endParaRPr lang="en-US" altLang="ko-KR" sz="800" kern="0" dirty="0">
                <a:solidFill>
                  <a:prstClr val="white"/>
                </a:solidFill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C20AFF8-EAA5-48A7-8194-7E0181BFF824}"/>
                </a:ext>
              </a:extLst>
            </p:cNvPr>
            <p:cNvGrpSpPr/>
            <p:nvPr/>
          </p:nvGrpSpPr>
          <p:grpSpPr>
            <a:xfrm>
              <a:off x="10222316" y="114300"/>
              <a:ext cx="1391767" cy="390040"/>
              <a:chOff x="456017" y="1097511"/>
              <a:chExt cx="1448188" cy="405852"/>
            </a:xfrm>
          </p:grpSpPr>
          <p:sp>
            <p:nvSpPr>
              <p:cNvPr id="26" name="왼쪽 대괄호 25">
                <a:extLst>
                  <a:ext uri="{FF2B5EF4-FFF2-40B4-BE49-F238E27FC236}">
                    <a16:creationId xmlns:a16="http://schemas.microsoft.com/office/drawing/2014/main" id="{38BC3BF6-392A-4BB4-974D-1F5068F61F70}"/>
                  </a:ext>
                </a:extLst>
              </p:cNvPr>
              <p:cNvSpPr/>
              <p:nvPr/>
            </p:nvSpPr>
            <p:spPr>
              <a:xfrm>
                <a:off x="456017" y="1097514"/>
                <a:ext cx="216409" cy="399013"/>
              </a:xfrm>
              <a:prstGeom prst="leftBracket">
                <a:avLst>
                  <a:gd name="adj" fmla="val 92190"/>
                </a:avLst>
              </a:prstGeom>
              <a:ln w="31750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DF0B782B-3C45-465C-B055-38541A6349B2}"/>
                  </a:ext>
                </a:extLst>
              </p:cNvPr>
              <p:cNvSpPr/>
              <p:nvPr/>
            </p:nvSpPr>
            <p:spPr>
              <a:xfrm flipH="1">
                <a:off x="1476531" y="1097513"/>
                <a:ext cx="395999" cy="399013"/>
              </a:xfrm>
              <a:prstGeom prst="arc">
                <a:avLst>
                  <a:gd name="adj1" fmla="val 9701467"/>
                  <a:gd name="adj2" fmla="val 16208042"/>
                </a:avLst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8D14F52E-5952-4FEF-92E8-4F0B444B9B1A}"/>
                  </a:ext>
                </a:extLst>
              </p:cNvPr>
              <p:cNvCxnSpPr>
                <a:stCxn id="26" idx="2"/>
              </p:cNvCxnSpPr>
              <p:nvPr/>
            </p:nvCxnSpPr>
            <p:spPr>
              <a:xfrm flipV="1">
                <a:off x="672426" y="1496526"/>
                <a:ext cx="996441" cy="1"/>
              </a:xfrm>
              <a:prstGeom prst="line">
                <a:avLst/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ABDBBDD-24A2-47E4-9FE2-1AAAB791FD34}"/>
                  </a:ext>
                </a:extLst>
              </p:cNvPr>
              <p:cNvCxnSpPr/>
              <p:nvPr/>
            </p:nvCxnSpPr>
            <p:spPr>
              <a:xfrm flipV="1">
                <a:off x="672426" y="1097512"/>
                <a:ext cx="396000" cy="1"/>
              </a:xfrm>
              <a:prstGeom prst="line">
                <a:avLst/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D3BB5C11-9CFB-47CB-BC42-6F0AC59F98C3}"/>
                  </a:ext>
                </a:extLst>
              </p:cNvPr>
              <p:cNvCxnSpPr/>
              <p:nvPr/>
            </p:nvCxnSpPr>
            <p:spPr>
              <a:xfrm flipV="1">
                <a:off x="1272478" y="1097511"/>
                <a:ext cx="396000" cy="1"/>
              </a:xfrm>
              <a:prstGeom prst="line">
                <a:avLst/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원호 30">
                <a:extLst>
                  <a:ext uri="{FF2B5EF4-FFF2-40B4-BE49-F238E27FC236}">
                    <a16:creationId xmlns:a16="http://schemas.microsoft.com/office/drawing/2014/main" id="{D60D7C19-A336-4C39-BB94-57B461DDF883}"/>
                  </a:ext>
                </a:extLst>
              </p:cNvPr>
              <p:cNvSpPr/>
              <p:nvPr/>
            </p:nvSpPr>
            <p:spPr>
              <a:xfrm flipH="1">
                <a:off x="1476920" y="1097512"/>
                <a:ext cx="395999" cy="399013"/>
              </a:xfrm>
              <a:prstGeom prst="arc">
                <a:avLst>
                  <a:gd name="adj1" fmla="val 5296230"/>
                  <a:gd name="adj2" fmla="val 7355301"/>
                </a:avLst>
              </a:prstGeom>
              <a:ln w="31750" cap="rnd">
                <a:solidFill>
                  <a:srgbClr val="ABCC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자유형: 도형 17">
                <a:extLst>
                  <a:ext uri="{FF2B5EF4-FFF2-40B4-BE49-F238E27FC236}">
                    <a16:creationId xmlns:a16="http://schemas.microsoft.com/office/drawing/2014/main" id="{68ADCD38-166C-48BD-8546-E87AD3041AD1}"/>
                  </a:ext>
                </a:extLst>
              </p:cNvPr>
              <p:cNvSpPr/>
              <p:nvPr/>
            </p:nvSpPr>
            <p:spPr>
              <a:xfrm>
                <a:off x="1788318" y="1364456"/>
                <a:ext cx="115887" cy="138907"/>
              </a:xfrm>
              <a:custGeom>
                <a:avLst/>
                <a:gdLst>
                  <a:gd name="connsiteX0" fmla="*/ 61912 w 142875"/>
                  <a:gd name="connsiteY0" fmla="*/ 0 h 147638"/>
                  <a:gd name="connsiteX1" fmla="*/ 142875 w 142875"/>
                  <a:gd name="connsiteY1" fmla="*/ 147638 h 147638"/>
                  <a:gd name="connsiteX2" fmla="*/ 0 w 142875"/>
                  <a:gd name="connsiteY2" fmla="*/ 88106 h 147638"/>
                  <a:gd name="connsiteX0" fmla="*/ 73818 w 142875"/>
                  <a:gd name="connsiteY0" fmla="*/ 0 h 145257"/>
                  <a:gd name="connsiteX1" fmla="*/ 142875 w 142875"/>
                  <a:gd name="connsiteY1" fmla="*/ 145257 h 145257"/>
                  <a:gd name="connsiteX2" fmla="*/ 0 w 142875"/>
                  <a:gd name="connsiteY2" fmla="*/ 85725 h 145257"/>
                  <a:gd name="connsiteX0" fmla="*/ 76199 w 142875"/>
                  <a:gd name="connsiteY0" fmla="*/ 0 h 157163"/>
                  <a:gd name="connsiteX1" fmla="*/ 142875 w 142875"/>
                  <a:gd name="connsiteY1" fmla="*/ 157163 h 157163"/>
                  <a:gd name="connsiteX2" fmla="*/ 0 w 142875"/>
                  <a:gd name="connsiteY2" fmla="*/ 97631 h 157163"/>
                  <a:gd name="connsiteX0" fmla="*/ 76199 w 119062"/>
                  <a:gd name="connsiteY0" fmla="*/ 0 h 164307"/>
                  <a:gd name="connsiteX1" fmla="*/ 119062 w 119062"/>
                  <a:gd name="connsiteY1" fmla="*/ 164307 h 164307"/>
                  <a:gd name="connsiteX2" fmla="*/ 0 w 119062"/>
                  <a:gd name="connsiteY2" fmla="*/ 97631 h 164307"/>
                  <a:gd name="connsiteX0" fmla="*/ 76199 w 115887"/>
                  <a:gd name="connsiteY0" fmla="*/ 0 h 138907"/>
                  <a:gd name="connsiteX1" fmla="*/ 115887 w 115887"/>
                  <a:gd name="connsiteY1" fmla="*/ 138907 h 138907"/>
                  <a:gd name="connsiteX2" fmla="*/ 0 w 115887"/>
                  <a:gd name="connsiteY2" fmla="*/ 97631 h 138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887" h="138907">
                    <a:moveTo>
                      <a:pt x="76199" y="0"/>
                    </a:moveTo>
                    <a:lnTo>
                      <a:pt x="115887" y="138907"/>
                    </a:lnTo>
                    <a:lnTo>
                      <a:pt x="0" y="97631"/>
                    </a:lnTo>
                  </a:path>
                </a:pathLst>
              </a:custGeom>
              <a:noFill/>
              <a:ln w="31750" cap="rnd">
                <a:solidFill>
                  <a:srgbClr val="ABCC49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13B98B-7A86-4076-97BE-A6A1B14DC934}"/>
                </a:ext>
              </a:extLst>
            </p:cNvPr>
            <p:cNvSpPr txBox="1"/>
            <p:nvPr/>
          </p:nvSpPr>
          <p:spPr>
            <a:xfrm>
              <a:off x="10341625" y="87898"/>
              <a:ext cx="11442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Part 2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0" y="660400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1" name="그림 20">
            <a:hlinkClick r:id="rId2"/>
            <a:extLst>
              <a:ext uri="{FF2B5EF4-FFF2-40B4-BE49-F238E27FC236}">
                <a16:creationId xmlns:a16="http://schemas.microsoft.com/office/drawing/2014/main" id="{881D4685-8468-4748-850E-67247102A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23" y="4363347"/>
            <a:ext cx="5224974" cy="21010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9BEAB02F-0A4B-4865-A334-5AB1656BA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77" y="4363347"/>
            <a:ext cx="5224974" cy="21010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그림 23">
            <a:hlinkClick r:id="rId2"/>
            <a:extLst>
              <a:ext uri="{FF2B5EF4-FFF2-40B4-BE49-F238E27FC236}">
                <a16:creationId xmlns:a16="http://schemas.microsoft.com/office/drawing/2014/main" id="{CEF2B9C5-CA09-49C0-BBE0-A2FBB3EC1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23" y="2187192"/>
            <a:ext cx="5224974" cy="20048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그림 24" descr="테이블이(가) 표시된 사진&#10;&#10;자동 생성된 설명">
            <a:extLst>
              <a:ext uri="{FF2B5EF4-FFF2-40B4-BE49-F238E27FC236}">
                <a16:creationId xmlns:a16="http://schemas.microsoft.com/office/drawing/2014/main" id="{60A1144D-C36E-469F-96CC-D7690A27AA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23" y="1329003"/>
            <a:ext cx="5224974" cy="5993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4CEC63-92CA-4277-B49D-DC6E1446D6C5}"/>
              </a:ext>
            </a:extLst>
          </p:cNvPr>
          <p:cNvSpPr/>
          <p:nvPr/>
        </p:nvSpPr>
        <p:spPr>
          <a:xfrm>
            <a:off x="419097" y="862357"/>
            <a:ext cx="5914326" cy="3565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주택가격지수 분석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–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금리에 따른 변동 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accent1"/>
                </a:solidFill>
              </a:rPr>
              <a:t>* </a:t>
            </a:r>
            <a:r>
              <a:rPr lang="ko-KR" altLang="en-US" sz="1050" b="1" dirty="0">
                <a:solidFill>
                  <a:schemeClr val="accent1"/>
                </a:solidFill>
              </a:rPr>
              <a:t>이미지 클릭 시 대화형 시각화 </a:t>
            </a:r>
            <a:r>
              <a:rPr lang="en-US" altLang="ko-KR" sz="1050" b="1" dirty="0">
                <a:solidFill>
                  <a:schemeClr val="accent1"/>
                </a:solidFill>
              </a:rPr>
              <a:t>page </a:t>
            </a:r>
            <a:r>
              <a:rPr lang="ko-KR" altLang="en-US" sz="1050" b="1" dirty="0">
                <a:solidFill>
                  <a:schemeClr val="accent1"/>
                </a:solidFill>
              </a:rPr>
              <a:t>로드  </a:t>
            </a:r>
            <a:endParaRPr lang="en-US" altLang="ko-KR" sz="105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금리에 따른 연립 다세대 주택 월세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매매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전세지수 데이터 시각화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아파트와 마찬가지로 매매와 전세의 경우 전반적으로 오르는 추세에서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16~18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년도에 기준금리 상승세에 따라 지수의 상승폭이 감소하거나 떨어졌다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 이후 기준금리가 하락 및 코로나 사태 발생으로 지수가 오르기 시작했다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 고점을 찍고 하락한 이유는 전세 공급 부족현상으로 건축기간이 비교적 짧은 연립 다세대 공급이 많아지면서 집값 하락으로 이어진 것으로 예상된다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지역 핵심산업인 조선 및 중공업의 침체로 울산 시의 경우 아파트와 연립 다세대가 하락세를 보였지만 최근 들어 다시 살아나는 추세이며 앞으로도 어느정도 상승세를 보일 것으로 예상된다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4819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3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40182" y="2266630"/>
            <a:ext cx="3916677" cy="2324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Part</a:t>
            </a:r>
            <a:r>
              <a:rPr lang="ko-KR" altLang="en-US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3.</a:t>
            </a:r>
            <a:r>
              <a:rPr lang="ko-KR" altLang="en-US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endParaRPr lang="en-US" altLang="ko-KR" sz="4400" b="1" kern="0" dirty="0">
              <a:ln w="12700">
                <a:noFill/>
              </a:ln>
              <a:solidFill>
                <a:prstClr val="white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인구 이동 </a:t>
            </a: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이정은</a:t>
            </a: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endParaRPr lang="en-US" altLang="ko-KR" sz="4400" b="1" kern="0" dirty="0">
              <a:ln w="12700">
                <a:noFill/>
              </a:ln>
              <a:solidFill>
                <a:prstClr val="white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white"/>
                </a:solidFill>
              </a:rPr>
              <a:t>한국 부동산 데이터 분석을 통한 청년 세대 내 집 마련의 현실</a:t>
            </a:r>
            <a:endParaRPr lang="en-US" altLang="ko-KR" sz="10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525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74BF6D-BDF0-4DFF-9484-73E289A51C29}"/>
              </a:ext>
            </a:extLst>
          </p:cNvPr>
          <p:cNvSpPr/>
          <p:nvPr/>
        </p:nvSpPr>
        <p:spPr>
          <a:xfrm>
            <a:off x="419098" y="862357"/>
            <a:ext cx="10968442" cy="2688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1)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정책에 따른 주택 가격의 변화 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사용한 데이터 설명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주택매매가격지수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en-US" altLang="ko-KR" sz="12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house_price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2019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월의 가격을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100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으로 놓고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1986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월부터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2021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월까지 월별로 상대적인 가격을 나타낸 시계열 데이터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아파트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연립주택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단독주택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가지 유형이 있으며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이들을 종합한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‘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총지수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’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유형이 존재한다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주택전세가격지수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en-US" altLang="ko-KR" sz="12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lease_price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2019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월의 가격을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100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으로 놓고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1986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월부터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2021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월까지 월별로 상대적인 전세가격을 나타낸 시계열 데이터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아파트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연립주택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단독주택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가지 유형이 있으며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이들을 종합한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'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총지수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’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유형이 존재한다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1105C2-526E-4E26-99F8-7D769B796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t="5760" r="7182" b="7940"/>
          <a:stretch/>
        </p:blipFill>
        <p:spPr>
          <a:xfrm>
            <a:off x="1196282" y="3888801"/>
            <a:ext cx="4061862" cy="2707907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3B25E9-313A-43E5-B478-D64EF478AB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7" t="7049" r="6741" b="7940"/>
          <a:stretch/>
        </p:blipFill>
        <p:spPr>
          <a:xfrm>
            <a:off x="6035327" y="3888801"/>
            <a:ext cx="4186989" cy="27496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25136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D103A6-10BA-41CF-8C53-6BAEC316D501}"/>
              </a:ext>
            </a:extLst>
          </p:cNvPr>
          <p:cNvSpPr/>
          <p:nvPr/>
        </p:nvSpPr>
        <p:spPr>
          <a:xfrm>
            <a:off x="419098" y="862357"/>
            <a:ext cx="10968442" cy="1256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전처리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기준 일자를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2000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월로 수정한 후 전국 지수만 추출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DED53D7B-2589-43AF-A711-99392198E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58" t="42026" r="18999" b="39124"/>
          <a:stretch/>
        </p:blipFill>
        <p:spPr>
          <a:xfrm>
            <a:off x="419098" y="2119304"/>
            <a:ext cx="7743125" cy="1536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62995522-F969-4851-BA08-0A4E2E9B66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80" t="32421" r="39921" b="43657"/>
          <a:stretch/>
        </p:blipFill>
        <p:spPr>
          <a:xfrm>
            <a:off x="419098" y="4279467"/>
            <a:ext cx="4841145" cy="1809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FB12AB54-B4E5-4C9B-BA89-B353795EA4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58" t="58526" r="40000" b="17895"/>
          <a:stretch/>
        </p:blipFill>
        <p:spPr>
          <a:xfrm>
            <a:off x="5624634" y="4279467"/>
            <a:ext cx="5075177" cy="18341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6B26857-16C2-4219-9B38-6E5CCD059DE7}"/>
              </a:ext>
            </a:extLst>
          </p:cNvPr>
          <p:cNvSpPr txBox="1"/>
          <p:nvPr/>
        </p:nvSpPr>
        <p:spPr>
          <a:xfrm>
            <a:off x="419098" y="3745246"/>
            <a:ext cx="794136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매매지수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					          -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전세지수</a:t>
            </a:r>
            <a:endParaRPr lang="en-US" altLang="ko-KR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846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prstClr val="white"/>
                </a:solidFill>
              </a:rPr>
              <a:t>ㄴ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D103A6-10BA-41CF-8C53-6BAEC316D501}"/>
              </a:ext>
            </a:extLst>
          </p:cNvPr>
          <p:cNvSpPr/>
          <p:nvPr/>
        </p:nvSpPr>
        <p:spPr>
          <a:xfrm>
            <a:off x="419098" y="862357"/>
            <a:ext cx="10968442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1)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정책에 따른 주택 가격의 변화 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전세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매매지수 변동 시각화 </a:t>
            </a:r>
            <a:r>
              <a:rPr lang="en-US" altLang="ko-KR" sz="1050" b="1" dirty="0">
                <a:solidFill>
                  <a:schemeClr val="accent1"/>
                </a:solidFill>
              </a:rPr>
              <a:t>* </a:t>
            </a:r>
            <a:r>
              <a:rPr lang="ko-KR" altLang="en-US" sz="1050" b="1" dirty="0">
                <a:solidFill>
                  <a:schemeClr val="accent1"/>
                </a:solidFill>
              </a:rPr>
              <a:t>이미지 클릭 시 대화형 시각화 </a:t>
            </a:r>
            <a:r>
              <a:rPr lang="en-US" altLang="ko-KR" sz="1050" b="1" dirty="0">
                <a:solidFill>
                  <a:schemeClr val="accent1"/>
                </a:solidFill>
              </a:rPr>
              <a:t>page </a:t>
            </a:r>
            <a:r>
              <a:rPr lang="ko-KR" altLang="en-US" sz="1050" b="1" dirty="0">
                <a:solidFill>
                  <a:schemeClr val="accent1"/>
                </a:solidFill>
              </a:rPr>
              <a:t>로드  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8628A41-DAED-4083-BF17-8A342F89B1D9}"/>
              </a:ext>
            </a:extLst>
          </p:cNvPr>
          <p:cNvSpPr/>
          <p:nvPr/>
        </p:nvSpPr>
        <p:spPr>
          <a:xfrm>
            <a:off x="415491" y="5471021"/>
            <a:ext cx="10972049" cy="1144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앞 분석에서 알 수 있듯이 수도권의 미분양주택은 계속 바닥을 찍고 있으며 공급물량의 감소에 따른 부동산 가격의 상승이 이어지고 있다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주택 유형 중에서는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'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아파트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'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가 시간에 따라 가장 크게 증가하고 있다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  주택 가격의 급등과 수도권 인구의 탈 서울 현상이 연관성이 있을 것이라고 판단된다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. 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D4DCC3FD-37ED-4DB9-8EE0-ED50BA2D2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040" y="2169313"/>
            <a:ext cx="9272820" cy="3279932"/>
          </a:xfrm>
          <a:prstGeom prst="rect">
            <a:avLst/>
          </a:prstGeom>
        </p:spPr>
      </p:pic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8DB1A525-7E3A-499A-A2A4-9103D85A9260}"/>
              </a:ext>
            </a:extLst>
          </p:cNvPr>
          <p:cNvSpPr/>
          <p:nvPr/>
        </p:nvSpPr>
        <p:spPr>
          <a:xfrm>
            <a:off x="2873086" y="4029954"/>
            <a:ext cx="219435" cy="200932"/>
          </a:xfrm>
          <a:prstGeom prst="donut">
            <a:avLst>
              <a:gd name="adj" fmla="val 10070"/>
            </a:avLst>
          </a:prstGeom>
          <a:solidFill>
            <a:srgbClr val="FF0000">
              <a:alpha val="35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3B8C8F2D-6AF1-42CA-9D6E-1F52FA59C787}"/>
              </a:ext>
            </a:extLst>
          </p:cNvPr>
          <p:cNvSpPr/>
          <p:nvPr/>
        </p:nvSpPr>
        <p:spPr>
          <a:xfrm>
            <a:off x="5280290" y="2968122"/>
            <a:ext cx="219435" cy="200932"/>
          </a:xfrm>
          <a:prstGeom prst="donut">
            <a:avLst>
              <a:gd name="adj" fmla="val 10070"/>
            </a:avLst>
          </a:prstGeom>
          <a:solidFill>
            <a:srgbClr val="FF0000">
              <a:alpha val="35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8FCBECC8-3F4F-4C9E-8228-F78327B96FE1}"/>
              </a:ext>
            </a:extLst>
          </p:cNvPr>
          <p:cNvSpPr/>
          <p:nvPr/>
        </p:nvSpPr>
        <p:spPr>
          <a:xfrm>
            <a:off x="8035245" y="4130420"/>
            <a:ext cx="219435" cy="200932"/>
          </a:xfrm>
          <a:prstGeom prst="donut">
            <a:avLst>
              <a:gd name="adj" fmla="val 10070"/>
            </a:avLst>
          </a:prstGeom>
          <a:solidFill>
            <a:srgbClr val="FF0000">
              <a:alpha val="35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원형: 비어 있음 23">
            <a:extLst>
              <a:ext uri="{FF2B5EF4-FFF2-40B4-BE49-F238E27FC236}">
                <a16:creationId xmlns:a16="http://schemas.microsoft.com/office/drawing/2014/main" id="{84D46547-83B8-49E8-BCBB-9F3D201BCDC4}"/>
              </a:ext>
            </a:extLst>
          </p:cNvPr>
          <p:cNvSpPr/>
          <p:nvPr/>
        </p:nvSpPr>
        <p:spPr>
          <a:xfrm>
            <a:off x="9954361" y="3072273"/>
            <a:ext cx="219435" cy="200932"/>
          </a:xfrm>
          <a:prstGeom prst="donut">
            <a:avLst>
              <a:gd name="adj" fmla="val 10070"/>
            </a:avLst>
          </a:prstGeom>
          <a:solidFill>
            <a:srgbClr val="FF0000">
              <a:alpha val="35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484274-FAA5-4CD8-BCE7-DB0036AC237E}"/>
              </a:ext>
            </a:extLst>
          </p:cNvPr>
          <p:cNvSpPr txBox="1"/>
          <p:nvPr/>
        </p:nvSpPr>
        <p:spPr>
          <a:xfrm>
            <a:off x="541279" y="1739529"/>
            <a:ext cx="6500804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참고 뉴스 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 ‘서울인구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16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개월 째 순 유출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…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치솟은 집값에 쫓겨나는 서울시민’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05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파이낸셜뉴스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2021.7.28)</a:t>
            </a:r>
          </a:p>
        </p:txBody>
      </p:sp>
    </p:spTree>
    <p:extLst>
      <p:ext uri="{BB962C8B-B14F-4D97-AF65-F5344CB8AC3E}">
        <p14:creationId xmlns:p14="http://schemas.microsoft.com/office/powerpoint/2010/main" val="2765925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8C3EBF-868A-4DCC-8CFB-9E898B747A87}"/>
              </a:ext>
            </a:extLst>
          </p:cNvPr>
          <p:cNvSpPr/>
          <p:nvPr/>
        </p:nvSpPr>
        <p:spPr>
          <a:xfrm>
            <a:off x="419098" y="862357"/>
            <a:ext cx="10968442" cy="5227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사용한 데이터 설명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KOSIS </a:t>
            </a:r>
            <a:r>
              <a:rPr lang="ko-KR" altLang="en-US" sz="12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국가통계포털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hlinkClick r:id="rId2"/>
              </a:rPr>
              <a:t>https://kosis.kr/index/index.do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제공 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KOSIS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국가통계포털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국내인구이동통계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순이동자수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전출지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전입지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별 이동자수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(2000.01~2021.03)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KOSIS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국가통계포털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국내인구이동통계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순이동자수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시군구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성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연령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(5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세간격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별 이동자수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(2000.01~2021.03)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통계청 연간 인구이동 보도자료 통계표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(2016 ~ 2020) : 10.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시도 및 전입사유별 이동자수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KOSIS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국가통계포털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행정구역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시군구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성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연령대별 인구수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KOSIS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국가통계포털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가구주의 연령 및 가구원수별 가구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일반가구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KOSIS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국가통계포털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성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연령 및 거처의 종류별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인가구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방법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1. </a:t>
            </a:r>
            <a:r>
              <a:rPr lang="ko-KR" altLang="en-US" sz="1200" dirty="0" err="1">
                <a:solidFill>
                  <a:srgbClr val="44546A">
                    <a:lumMod val="75000"/>
                  </a:srgbClr>
                </a:solidFill>
              </a:rPr>
              <a:t>국가통계포털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KOSIS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를 이용한 공공 데이터 수집 및 추가</a:t>
            </a:r>
            <a:endParaRPr lang="en-US" altLang="ko-KR" sz="12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2. Pandas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를 이용한 데이터 </a:t>
            </a:r>
            <a:r>
              <a:rPr lang="ko-KR" altLang="en-US" sz="1200" dirty="0" err="1">
                <a:solidFill>
                  <a:srgbClr val="44546A">
                    <a:lumMod val="75000"/>
                  </a:srgbClr>
                </a:solidFill>
              </a:rPr>
              <a:t>전처리</a:t>
            </a:r>
            <a:endParaRPr lang="en-US" altLang="ko-KR" sz="12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3. </a:t>
            </a:r>
            <a:r>
              <a:rPr lang="en-US" altLang="ko-KR" sz="1200" dirty="0" err="1">
                <a:solidFill>
                  <a:srgbClr val="44546A">
                    <a:lumMod val="75000"/>
                  </a:srgbClr>
                </a:solidFill>
              </a:rPr>
              <a:t>Pyechart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tool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을 이용한 생동감 넘치는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시각화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(Interactive Visualization)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solidFill>
                  <a:srgbClr val="44546A">
                    <a:lumMod val="75000"/>
                  </a:srgbClr>
                </a:solidFill>
              </a:rPr>
              <a:t>Pyechart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란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, 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중국 </a:t>
            </a:r>
            <a:r>
              <a:rPr lang="ko-KR" altLang="en-US" sz="1200" dirty="0" err="1">
                <a:solidFill>
                  <a:srgbClr val="44546A">
                    <a:lumMod val="75000"/>
                  </a:srgbClr>
                </a:solidFill>
              </a:rPr>
              <a:t>바이두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(</a:t>
            </a:r>
            <a:r>
              <a:rPr lang="en-US" altLang="ko-KR" sz="1200" dirty="0" err="1">
                <a:solidFill>
                  <a:srgbClr val="44546A">
                    <a:lumMod val="75000"/>
                  </a:srgbClr>
                </a:solidFill>
              </a:rPr>
              <a:t>baidu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)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에서 만든 대화형 시각화 구현에 최적화</a:t>
            </a:r>
            <a:endParaRPr lang="en-US" altLang="ko-KR" sz="12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   된 시각화 라이브러리이다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.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3EE6922-12F0-45CA-87A4-4F2AC46896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16" t="30991" r="33691" b="25053"/>
          <a:stretch/>
        </p:blipFill>
        <p:spPr>
          <a:xfrm>
            <a:off x="5887180" y="3540840"/>
            <a:ext cx="5119788" cy="30145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2E89F2-C6FB-44EB-80CF-39AC861AE687}"/>
              </a:ext>
            </a:extLst>
          </p:cNvPr>
          <p:cNvSpPr txBox="1"/>
          <p:nvPr/>
        </p:nvSpPr>
        <p:spPr>
          <a:xfrm>
            <a:off x="5757665" y="3253659"/>
            <a:ext cx="3639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전처리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및 시각화 라이브러리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import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7543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8C3EBF-868A-4DCC-8CFB-9E898B747A87}"/>
              </a:ext>
            </a:extLst>
          </p:cNvPr>
          <p:cNvSpPr/>
          <p:nvPr/>
        </p:nvSpPr>
        <p:spPr>
          <a:xfrm>
            <a:off x="419098" y="862357"/>
            <a:ext cx="10968442" cy="518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순이동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및 전출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&amp;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전입지별 인구이동 데이터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전처리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전입 인구 수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				          -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전출 인구 수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943350" lvl="8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               -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순이동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인구 수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53C5F24-EE78-4488-82E1-28F101583B35}"/>
              </a:ext>
            </a:extLst>
          </p:cNvPr>
          <p:cNvGrpSpPr/>
          <p:nvPr/>
        </p:nvGrpSpPr>
        <p:grpSpPr>
          <a:xfrm>
            <a:off x="419098" y="2285204"/>
            <a:ext cx="4908885" cy="4408370"/>
            <a:chOff x="548639" y="2165471"/>
            <a:chExt cx="4908885" cy="4408370"/>
          </a:xfrm>
        </p:grpSpPr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CDB460AE-2B4C-45BC-AD7A-7550C295C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315" t="36632" r="35422" b="21965"/>
            <a:stretch/>
          </p:blipFill>
          <p:spPr>
            <a:xfrm>
              <a:off x="548639" y="2165471"/>
              <a:ext cx="4908885" cy="283945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EC7090E-52D1-4288-9F3E-3893FE04F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315" t="40000" r="35422" b="37123"/>
            <a:stretch/>
          </p:blipFill>
          <p:spPr>
            <a:xfrm>
              <a:off x="548639" y="5004923"/>
              <a:ext cx="4908885" cy="15689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75D615BE-1F29-4B4B-9FA6-AD00E70F4E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15" t="38175" r="35422" b="20422"/>
          <a:stretch/>
        </p:blipFill>
        <p:spPr>
          <a:xfrm>
            <a:off x="5711694" y="2285204"/>
            <a:ext cx="4908886" cy="28394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E16D0E9E-F556-4527-8813-112A715B3E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95" t="52772" r="22158" b="28227"/>
          <a:stretch/>
        </p:blipFill>
        <p:spPr>
          <a:xfrm>
            <a:off x="5711694" y="5711906"/>
            <a:ext cx="4908885" cy="9816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58747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8C3EBF-868A-4DCC-8CFB-9E898B747A87}"/>
              </a:ext>
            </a:extLst>
          </p:cNvPr>
          <p:cNvSpPr/>
          <p:nvPr/>
        </p:nvSpPr>
        <p:spPr>
          <a:xfrm>
            <a:off x="419098" y="862357"/>
            <a:ext cx="10968442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순이동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및 전출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&amp;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전입지별 인구이동 데이터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추출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데이터 세트 중 원하는 지역의 전입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&amp;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전출데이터 추출 후 출력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ADAF342-DC3A-4374-8A75-BC90F8F90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16" t="53614" r="49316" b="42175"/>
          <a:stretch/>
        </p:blipFill>
        <p:spPr>
          <a:xfrm>
            <a:off x="3346857" y="6214483"/>
            <a:ext cx="3635863" cy="3265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FE13847E-6303-425E-BDE2-6C12B056C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45333" r="33832" b="44105"/>
          <a:stretch/>
        </p:blipFill>
        <p:spPr>
          <a:xfrm>
            <a:off x="6285297" y="1802469"/>
            <a:ext cx="5181333" cy="7260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D734D3-DBAF-463A-A465-A49301C0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69" y="2648205"/>
            <a:ext cx="10778662" cy="3164098"/>
          </a:xfrm>
          <a:prstGeom prst="rect">
            <a:avLst/>
          </a:prstGeom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1A958D3A-A1B4-47A3-B137-12C4F953844F}"/>
              </a:ext>
            </a:extLst>
          </p:cNvPr>
          <p:cNvSpPr/>
          <p:nvPr/>
        </p:nvSpPr>
        <p:spPr>
          <a:xfrm rot="19890777">
            <a:off x="3156755" y="5751821"/>
            <a:ext cx="211756" cy="487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6CD806-A1F9-476A-B622-752FC29CB32C}"/>
              </a:ext>
            </a:extLst>
          </p:cNvPr>
          <p:cNvSpPr/>
          <p:nvPr/>
        </p:nvSpPr>
        <p:spPr>
          <a:xfrm>
            <a:off x="2885589" y="2651455"/>
            <a:ext cx="418705" cy="3164099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355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8C3EBF-868A-4DCC-8CFB-9E898B747A87}"/>
              </a:ext>
            </a:extLst>
          </p:cNvPr>
          <p:cNvSpPr/>
          <p:nvPr/>
        </p:nvSpPr>
        <p:spPr>
          <a:xfrm>
            <a:off x="419098" y="862357"/>
            <a:ext cx="10968442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지역별 전입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&amp;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전출사유 데이터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전처리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33C658A-177D-463C-A357-9DD6D99D6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7" y="2165471"/>
            <a:ext cx="4643790" cy="45247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D2E63F8-777D-4B18-84CF-2AD436124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6"/>
          <a:stretch/>
        </p:blipFill>
        <p:spPr>
          <a:xfrm>
            <a:off x="5765247" y="2403755"/>
            <a:ext cx="5432007" cy="42864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8A04C2F-DF92-4BD9-A1C7-EC3E5DF7ED94}"/>
              </a:ext>
            </a:extLst>
          </p:cNvPr>
          <p:cNvSpPr txBox="1"/>
          <p:nvPr/>
        </p:nvSpPr>
        <p:spPr>
          <a:xfrm>
            <a:off x="5623617" y="2123357"/>
            <a:ext cx="3243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지역별 시도 간 전입 사유 데이터만 추출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FF85E8-C800-493F-BF42-11B8F2D5157E}"/>
              </a:ext>
            </a:extLst>
          </p:cNvPr>
          <p:cNvSpPr txBox="1"/>
          <p:nvPr/>
        </p:nvSpPr>
        <p:spPr>
          <a:xfrm>
            <a:off x="476846" y="1866405"/>
            <a:ext cx="3243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지역별 시도 간 전출 사유 데이터만 추출 </a:t>
            </a:r>
          </a:p>
        </p:txBody>
      </p:sp>
    </p:spTree>
    <p:extLst>
      <p:ext uri="{BB962C8B-B14F-4D97-AF65-F5344CB8AC3E}">
        <p14:creationId xmlns:p14="http://schemas.microsoft.com/office/powerpoint/2010/main" val="3984967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A54A94-19BF-4DEB-8456-2EA6F7A2CBD7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INTRODUCTION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243513-4A2E-4B6A-996F-36A497629658}"/>
              </a:ext>
            </a:extLst>
          </p:cNvPr>
          <p:cNvSpPr/>
          <p:nvPr/>
        </p:nvSpPr>
        <p:spPr>
          <a:xfrm>
            <a:off x="471902" y="841395"/>
            <a:ext cx="10915638" cy="2774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주제 선정 이유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프로젝트의 중심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Keyword :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집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추상적인 개념에 대한 이해보다 수치화 된 데이터들을 분석함으로써 통계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·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시각적으로 정확한 지표를 보여줄 수 있을 만한 주제에 초점을 맞추었다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현재 사회적 이슈가 되고 있는 부동산이라는 키워드가 집과 어울린다고 판단하여 주제로 채택하였다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현재 한국의 부동산 시장 변동의 다양한 요인을 살펴보고 그로 인해 청년 세대가 직면한 현실에 대해 알아보고자 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99A51F-A169-4B73-93AD-E4AA46ED1EC2}"/>
              </a:ext>
            </a:extLst>
          </p:cNvPr>
          <p:cNvGrpSpPr/>
          <p:nvPr/>
        </p:nvGrpSpPr>
        <p:grpSpPr>
          <a:xfrm>
            <a:off x="3754795" y="3980387"/>
            <a:ext cx="4263309" cy="1733005"/>
            <a:chOff x="3770816" y="3893759"/>
            <a:chExt cx="4263309" cy="173300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CB55BCC-8659-4797-A052-B5086585041B}"/>
                </a:ext>
              </a:extLst>
            </p:cNvPr>
            <p:cNvSpPr/>
            <p:nvPr/>
          </p:nvSpPr>
          <p:spPr>
            <a:xfrm>
              <a:off x="3770816" y="4240010"/>
              <a:ext cx="1290199" cy="119450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dirty="0">
                  <a:solidFill>
                    <a:prstClr val="white"/>
                  </a:solidFill>
                </a:rPr>
                <a:t>집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D502F2A-3531-49BD-BA93-83D6922C850A}"/>
                </a:ext>
              </a:extLst>
            </p:cNvPr>
            <p:cNvSpPr/>
            <p:nvPr/>
          </p:nvSpPr>
          <p:spPr>
            <a:xfrm>
              <a:off x="6260473" y="3893759"/>
              <a:ext cx="1773652" cy="1733005"/>
            </a:xfrm>
            <a:prstGeom prst="ellipse">
              <a:avLst/>
            </a:prstGeom>
            <a:solidFill>
              <a:srgbClr val="743786"/>
            </a:solidFill>
            <a:ln>
              <a:solidFill>
                <a:srgbClr val="743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부동산 </a:t>
              </a:r>
              <a:endParaRPr lang="en-US" altLang="ko-KR" sz="1600" b="1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데이터 분석</a:t>
              </a:r>
            </a:p>
          </p:txBody>
        </p:sp>
        <p:sp>
          <p:nvSpPr>
            <p:cNvPr id="2" name="화살표: 왼쪽/오른쪽 1">
              <a:extLst>
                <a:ext uri="{FF2B5EF4-FFF2-40B4-BE49-F238E27FC236}">
                  <a16:creationId xmlns:a16="http://schemas.microsoft.com/office/drawing/2014/main" id="{0FBDFFBC-D0F0-49EB-A210-D68088B5ACAF}"/>
                </a:ext>
              </a:extLst>
            </p:cNvPr>
            <p:cNvSpPr/>
            <p:nvPr/>
          </p:nvSpPr>
          <p:spPr>
            <a:xfrm>
              <a:off x="5307817" y="4760262"/>
              <a:ext cx="705853" cy="154004"/>
            </a:xfrm>
            <a:prstGeom prst="leftRightArrow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1F3EB64-1216-4198-AD25-22A21A867D18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contents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543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8C3EBF-868A-4DCC-8CFB-9E898B747A87}"/>
              </a:ext>
            </a:extLst>
          </p:cNvPr>
          <p:cNvSpPr/>
          <p:nvPr/>
        </p:nvSpPr>
        <p:spPr>
          <a:xfrm>
            <a:off x="419098" y="862357"/>
            <a:ext cx="10968442" cy="1626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지역별 전입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&amp;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전출사유 데이터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피벗테이블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각 지역 별 전입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&amp;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전출 사유 데이터 출력 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594F7A8-6BAD-438B-9C33-9B45D2C7B880}"/>
              </a:ext>
            </a:extLst>
          </p:cNvPr>
          <p:cNvGrpSpPr/>
          <p:nvPr/>
        </p:nvGrpSpPr>
        <p:grpSpPr>
          <a:xfrm>
            <a:off x="419098" y="2239658"/>
            <a:ext cx="8073266" cy="4444777"/>
            <a:chOff x="1209580" y="2153031"/>
            <a:chExt cx="8073266" cy="444477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91B2A27-7804-4EF0-801C-90F0FD193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580" y="2153032"/>
              <a:ext cx="3932357" cy="444477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5DBC00ED-FD2E-4BF4-8796-B68229C22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290" t="23172" r="39447" b="5404"/>
            <a:stretch/>
          </p:blipFill>
          <p:spPr>
            <a:xfrm>
              <a:off x="5350489" y="2153031"/>
              <a:ext cx="3932357" cy="4444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D174D3-1C28-4381-B130-830BAE9E11B0}"/>
              </a:ext>
            </a:extLst>
          </p:cNvPr>
          <p:cNvSpPr txBox="1"/>
          <p:nvPr/>
        </p:nvSpPr>
        <p:spPr>
          <a:xfrm>
            <a:off x="8700916" y="4913613"/>
            <a:ext cx="31217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Pyechart</a:t>
            </a:r>
            <a:r>
              <a:rPr lang="en-US" altLang="ko-KR" sz="1400" b="1" dirty="0"/>
              <a:t> TimeLine chart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연도별 데이터 변화를 확인할 수 있는 그래프 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r>
              <a:rPr lang="en-US" altLang="ko-KR" sz="1400" b="1" dirty="0"/>
              <a:t>Stack</a:t>
            </a:r>
            <a:r>
              <a:rPr lang="ko-KR" altLang="en-US" sz="1400" b="1" dirty="0"/>
              <a:t>형 </a:t>
            </a:r>
            <a:r>
              <a:rPr lang="en-US" altLang="ko-KR" sz="1400" b="1" dirty="0"/>
              <a:t>Bar Chart </a:t>
            </a:r>
            <a:r>
              <a:rPr lang="ko-KR" altLang="en-US" sz="1400" b="1" dirty="0"/>
              <a:t>시각화 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Y</a:t>
            </a:r>
            <a:r>
              <a:rPr lang="ko-KR" altLang="en-US" sz="1200" dirty="0"/>
              <a:t>축 </a:t>
            </a:r>
            <a:r>
              <a:rPr lang="en-US" altLang="ko-KR" sz="1200" dirty="0"/>
              <a:t>: </a:t>
            </a:r>
            <a:r>
              <a:rPr lang="ko-KR" altLang="en-US" sz="1200" dirty="0"/>
              <a:t>전입</a:t>
            </a:r>
            <a:r>
              <a:rPr lang="en-US" altLang="ko-KR" sz="1200" dirty="0"/>
              <a:t>&amp;</a:t>
            </a:r>
            <a:r>
              <a:rPr lang="ko-KR" altLang="en-US" sz="1200" dirty="0"/>
              <a:t>전출사유 </a:t>
            </a:r>
            <a:r>
              <a:rPr lang="en-US" altLang="ko-KR" sz="1200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/>
              <a:t>X</a:t>
            </a:r>
            <a:r>
              <a:rPr lang="ko-KR" altLang="en-US" sz="1200" dirty="0"/>
              <a:t>축 </a:t>
            </a:r>
            <a:r>
              <a:rPr lang="en-US" altLang="ko-KR" sz="1200" dirty="0"/>
              <a:t>: </a:t>
            </a:r>
            <a:r>
              <a:rPr lang="ko-KR" altLang="en-US" sz="1200" dirty="0"/>
              <a:t>지역 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기간 </a:t>
            </a:r>
            <a:r>
              <a:rPr lang="en-US" altLang="ko-KR" sz="1200" dirty="0"/>
              <a:t>: 2016</a:t>
            </a:r>
            <a:r>
              <a:rPr lang="ko-KR" altLang="en-US" sz="1200" dirty="0"/>
              <a:t>년</a:t>
            </a:r>
            <a:r>
              <a:rPr lang="en-US" altLang="ko-KR" sz="1200" dirty="0"/>
              <a:t> ~ 2020</a:t>
            </a:r>
            <a:r>
              <a:rPr lang="ko-KR" altLang="en-US" sz="1200" dirty="0"/>
              <a:t>년</a:t>
            </a:r>
            <a:r>
              <a:rPr lang="en-US" altLang="ko-K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4183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8C3EBF-868A-4DCC-8CFB-9E898B747A87}"/>
              </a:ext>
            </a:extLst>
          </p:cNvPr>
          <p:cNvSpPr/>
          <p:nvPr/>
        </p:nvSpPr>
        <p:spPr>
          <a:xfrm>
            <a:off x="419098" y="862357"/>
            <a:ext cx="10968442" cy="1620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서울과 경기도의 연령별 이동률 데이터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전처리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엑셀에서 간단하게 작업해준 후 불러오기만 하였다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4EFCA4D-94FD-4719-A217-04FE2AF8F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21" t="25365" r="28316" b="10316"/>
          <a:stretch/>
        </p:blipFill>
        <p:spPr>
          <a:xfrm>
            <a:off x="696052" y="2338995"/>
            <a:ext cx="4998106" cy="403969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77FC94-6DB8-44AB-A562-DD65635437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63" t="27298" r="28473" b="7160"/>
          <a:stretch/>
        </p:blipFill>
        <p:spPr>
          <a:xfrm>
            <a:off x="5889696" y="2325558"/>
            <a:ext cx="4921170" cy="405312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7359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8C3EBF-868A-4DCC-8CFB-9E898B747A87}"/>
              </a:ext>
            </a:extLst>
          </p:cNvPr>
          <p:cNvSpPr/>
          <p:nvPr/>
        </p:nvSpPr>
        <p:spPr>
          <a:xfrm>
            <a:off x="419098" y="862357"/>
            <a:ext cx="10968442" cy="1626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서울과 경기도 청년 세대 인구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만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20~39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세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순이동과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전출률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파악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함수 설명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청년 세대 연령 추출하여 데이터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전처리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region_youth_mig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에는 원하는 지역 입력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ABE578D-6D19-4909-9454-39D1A891F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00" t="38175" r="34194" b="29544"/>
          <a:stretch/>
        </p:blipFill>
        <p:spPr>
          <a:xfrm>
            <a:off x="566749" y="2380752"/>
            <a:ext cx="4767854" cy="211028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6CFC72-A485-48D0-93D1-B36B5FEBE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00" t="61676" r="26500" b="9100"/>
          <a:stretch/>
        </p:blipFill>
        <p:spPr>
          <a:xfrm>
            <a:off x="5482254" y="4552406"/>
            <a:ext cx="5669280" cy="200418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B47B0F7-614B-4A88-90F1-6E2F04CD3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00" t="25631" r="26500" b="45145"/>
          <a:stretch/>
        </p:blipFill>
        <p:spPr>
          <a:xfrm>
            <a:off x="5482254" y="2380752"/>
            <a:ext cx="5669280" cy="200419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26D48E-DE0B-42B2-8C74-E22F4ED999FC}"/>
              </a:ext>
            </a:extLst>
          </p:cNvPr>
          <p:cNvSpPr txBox="1"/>
          <p:nvPr/>
        </p:nvSpPr>
        <p:spPr>
          <a:xfrm>
            <a:off x="566749" y="4511245"/>
            <a:ext cx="4915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 columns.name</a:t>
            </a:r>
            <a:r>
              <a:rPr lang="ko-KR" altLang="en-US" sz="1200" dirty="0"/>
              <a:t>을 지정해줌으로써 데이터를 구분 가능하도록 설정하였다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8913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8C3EBF-868A-4DCC-8CFB-9E898B747A87}"/>
              </a:ext>
            </a:extLst>
          </p:cNvPr>
          <p:cNvSpPr/>
          <p:nvPr/>
        </p:nvSpPr>
        <p:spPr>
          <a:xfrm>
            <a:off x="419098" y="862357"/>
            <a:ext cx="10968442" cy="1813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Folium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이용한 시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도별 전국 청년층 인구 분포 지도 시각화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대한민국행정구역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.SHP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파일 제공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hlinkClick r:id="rId2"/>
              </a:rPr>
              <a:t>http://www.gisdeveloper.co.kr/?p=2332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다운받은 </a:t>
            </a:r>
            <a:r>
              <a:rPr lang="en-US" altLang="ko-KR" sz="1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shp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파일을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json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형태의 파일 형식으로 변환 후 데이터의 지역 이름과 매치하여 인구 밀도를 표현하였다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Folium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이용한 지도 시각화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7A45169-3076-4399-956A-986BFB4CA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02" t="33188" r="33316" b="17247"/>
          <a:stretch/>
        </p:blipFill>
        <p:spPr>
          <a:xfrm>
            <a:off x="609384" y="2930158"/>
            <a:ext cx="5087180" cy="356519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20" name="그림 19" descr="지도이(가) 표시된 사진&#10;&#10;자동 생성된 설명">
            <a:extLst>
              <a:ext uri="{FF2B5EF4-FFF2-40B4-BE49-F238E27FC236}">
                <a16:creationId xmlns:a16="http://schemas.microsoft.com/office/drawing/2014/main" id="{76A7B7C6-4EC4-4D25-A356-659D670E3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47" t="25365" r="23533" b="7681"/>
          <a:stretch/>
        </p:blipFill>
        <p:spPr>
          <a:xfrm>
            <a:off x="5844686" y="2703146"/>
            <a:ext cx="4966180" cy="379220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7807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8C3EBF-868A-4DCC-8CFB-9E898B747A87}"/>
              </a:ext>
            </a:extLst>
          </p:cNvPr>
          <p:cNvSpPr/>
          <p:nvPr/>
        </p:nvSpPr>
        <p:spPr>
          <a:xfrm>
            <a:off x="419098" y="862357"/>
            <a:ext cx="10968442" cy="1580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서울 시 가구원수 별 가구 수 데이터 처리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중복된 이름의 칼럼을 재 정의하고 년도칼럼을 재생성해준 후 인덱스 초기화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Pandas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melt()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라는 함수를 사용하여 가로로 늘어져 있는 데이터를 세로 방향으로 바꿔준다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C38E97-CB1A-4E8C-B6D8-02EFAFB2F3CD}"/>
              </a:ext>
            </a:extLst>
          </p:cNvPr>
          <p:cNvGrpSpPr/>
          <p:nvPr/>
        </p:nvGrpSpPr>
        <p:grpSpPr>
          <a:xfrm>
            <a:off x="419098" y="2562203"/>
            <a:ext cx="4797594" cy="4055730"/>
            <a:chOff x="419098" y="2417871"/>
            <a:chExt cx="4797594" cy="4055730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442B0AC1-F5D1-4C68-912B-1D40CD6C0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000" t="42830" r="43632" b="32532"/>
            <a:stretch/>
          </p:blipFill>
          <p:spPr>
            <a:xfrm>
              <a:off x="419098" y="2417871"/>
              <a:ext cx="4797594" cy="1927936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22F991D8-3E50-4258-BDBE-D54E07BC28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42" t="27298" r="33474" b="42596"/>
            <a:stretch/>
          </p:blipFill>
          <p:spPr>
            <a:xfrm>
              <a:off x="419098" y="4408959"/>
              <a:ext cx="4797594" cy="206464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</p:grp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02B51602-682F-4822-83A7-6ACFD7E76C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63" t="43088" r="39684" b="51747"/>
          <a:stretch/>
        </p:blipFill>
        <p:spPr>
          <a:xfrm>
            <a:off x="5303821" y="2554564"/>
            <a:ext cx="4090737" cy="35420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EC46764B-6B0D-4A29-8797-83304A1BFE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63" t="49087" r="60242" b="17614"/>
          <a:stretch/>
        </p:blipFill>
        <p:spPr>
          <a:xfrm>
            <a:off x="5303821" y="2967020"/>
            <a:ext cx="1584357" cy="228370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30CDEA-32AE-4444-9212-2A36A1197023}"/>
              </a:ext>
            </a:extLst>
          </p:cNvPr>
          <p:cNvSpPr txBox="1"/>
          <p:nvPr/>
        </p:nvSpPr>
        <p:spPr>
          <a:xfrm>
            <a:off x="7066946" y="3066543"/>
            <a:ext cx="41361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</a:rPr>
              <a:t>*melt 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</a:rPr>
              <a:t>옵션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#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id_vars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=[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</a:rPr>
              <a:t>컬럼명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] 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지정 컬럼만 남겨놓고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모두 일렬로 늘어놓는다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#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var_name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=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지정이름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: variable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열 이름 지정</a:t>
            </a:r>
          </a:p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#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value_name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=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지정이름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: value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열 이름 지정</a:t>
            </a:r>
          </a:p>
          <a:p>
            <a:endParaRPr lang="ko-KR" alt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# n * n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데이터를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열로 모두 늘린다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#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열이름은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variable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열로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데이터는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value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열로 들어간다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endParaRPr lang="en-US" altLang="ko-K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20557B-0EF1-4B4E-AA16-800800AD64CE}"/>
              </a:ext>
            </a:extLst>
          </p:cNvPr>
          <p:cNvSpPr txBox="1"/>
          <p:nvPr/>
        </p:nvSpPr>
        <p:spPr>
          <a:xfrm>
            <a:off x="5447145" y="5370457"/>
            <a:ext cx="587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*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pyechart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Pie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차트로 구현하기 위해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melt()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를 사용했다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* Pie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차트 구현 시 값에 대한 비율을 알아서 산출해주기 때문에 비율 계산 생략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666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8C3EBF-868A-4DCC-8CFB-9E898B747A87}"/>
              </a:ext>
            </a:extLst>
          </p:cNvPr>
          <p:cNvSpPr/>
          <p:nvPr/>
        </p:nvSpPr>
        <p:spPr>
          <a:xfrm>
            <a:off x="419098" y="862357"/>
            <a:ext cx="10968442" cy="1857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서울 시 청년층 가구의 가구원수 데이터 처리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연령대를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축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가구원수를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축으로 하는 타임라인 스택형 바차트를 구현하기 위한 데이터 처리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서울 시의 청년 세대 가구 규모가 어느 정도인지 파악할 수 있는 지표로 데이터를 활용하였다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09B8F5-DE9D-4E88-AB2D-A5C59530A7CE}"/>
              </a:ext>
            </a:extLst>
          </p:cNvPr>
          <p:cNvGrpSpPr/>
          <p:nvPr/>
        </p:nvGrpSpPr>
        <p:grpSpPr>
          <a:xfrm>
            <a:off x="419098" y="2726920"/>
            <a:ext cx="10630581" cy="2734641"/>
            <a:chOff x="493028" y="3261002"/>
            <a:chExt cx="10630581" cy="2734641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442B0AC1-F5D1-4C68-912B-1D40CD6C0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000" t="27297" r="43632" b="57827"/>
            <a:stretch/>
          </p:blipFill>
          <p:spPr>
            <a:xfrm>
              <a:off x="493028" y="3269522"/>
              <a:ext cx="3662014" cy="1020216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B647F342-A903-4AF6-B09E-CFE324760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42" t="58135" r="45730" b="14807"/>
            <a:stretch/>
          </p:blipFill>
          <p:spPr>
            <a:xfrm>
              <a:off x="4219347" y="3262104"/>
              <a:ext cx="3662014" cy="1855654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968D8162-14C8-4D2B-BED3-E4116717B8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159" t="43368" r="49999" b="18035"/>
            <a:stretch/>
          </p:blipFill>
          <p:spPr>
            <a:xfrm>
              <a:off x="7972939" y="3261002"/>
              <a:ext cx="3150670" cy="2726121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1D4CA10B-FAA8-4F83-94CF-AE09C0F5A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000" t="68047" r="43632" b="8072"/>
            <a:stretch/>
          </p:blipFill>
          <p:spPr>
            <a:xfrm>
              <a:off x="493028" y="4357883"/>
              <a:ext cx="3662014" cy="1637760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02153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8C3EBF-868A-4DCC-8CFB-9E898B747A87}"/>
              </a:ext>
            </a:extLst>
          </p:cNvPr>
          <p:cNvSpPr/>
          <p:nvPr/>
        </p:nvSpPr>
        <p:spPr>
          <a:xfrm>
            <a:off x="419098" y="862357"/>
            <a:ext cx="10968442" cy="1857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서울 시 청년 세대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 가구의 주거 형태 데이터 처리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년도별로 먼저 분리해준 후 중복 칼럼 이름 재정의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데이터프레임마다 새로운 년도칼럼을 추가한 후에 다시 병합하였다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Pie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차트 구현을 위해 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pd.melt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()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적용하여 데이터를 세로 방향으로 바꿔주었다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FA2F12A-B97C-4E8F-8BE7-F6E67E2BF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8" y="2837097"/>
            <a:ext cx="5078408" cy="339683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E36F2470-92AC-4DB4-98FC-E36A4603B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16" t="47018" r="38737" b="28420"/>
          <a:stretch/>
        </p:blipFill>
        <p:spPr>
          <a:xfrm>
            <a:off x="5717692" y="2837097"/>
            <a:ext cx="4504624" cy="168442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40261BC-160A-4C44-AC8E-8A91EA009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692" y="4641252"/>
            <a:ext cx="3436510" cy="159267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092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8C3EBF-868A-4DCC-8CFB-9E898B747A87}"/>
              </a:ext>
            </a:extLst>
          </p:cNvPr>
          <p:cNvSpPr/>
          <p:nvPr/>
        </p:nvSpPr>
        <p:spPr>
          <a:xfrm>
            <a:off x="419098" y="862357"/>
            <a:ext cx="10968442" cy="1949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행정구역별 인구 이동의 변화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순 이동 인구 수 변화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수도권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중부 대도시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경남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 </a:t>
            </a:r>
            <a:r>
              <a:rPr lang="en-US" altLang="ko-KR" sz="1050" b="1" dirty="0">
                <a:solidFill>
                  <a:schemeClr val="accent1"/>
                </a:solidFill>
              </a:rPr>
              <a:t>* </a:t>
            </a:r>
            <a:r>
              <a:rPr lang="ko-KR" altLang="en-US" sz="1050" b="1" dirty="0">
                <a:solidFill>
                  <a:schemeClr val="accent1"/>
                </a:solidFill>
              </a:rPr>
              <a:t>이미지 클릭 시 대화형 시각화 </a:t>
            </a:r>
            <a:r>
              <a:rPr lang="en-US" altLang="ko-KR" sz="1050" b="1" dirty="0">
                <a:solidFill>
                  <a:schemeClr val="accent1"/>
                </a:solidFill>
              </a:rPr>
              <a:t>page </a:t>
            </a:r>
            <a:r>
              <a:rPr lang="ko-KR" altLang="en-US" sz="1050" b="1" dirty="0">
                <a:solidFill>
                  <a:schemeClr val="accent1"/>
                </a:solidFill>
              </a:rPr>
              <a:t>로드 </a:t>
            </a:r>
            <a:endParaRPr lang="en-US" altLang="ko-KR" sz="1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9E17BC58-188D-4E41-92E8-21C68BEFD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78" y="2380947"/>
            <a:ext cx="11126164" cy="41944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183A9C-3BC5-4DB1-BB0A-8D6D087FE16C}"/>
              </a:ext>
            </a:extLst>
          </p:cNvPr>
          <p:cNvSpPr txBox="1"/>
          <p:nvPr/>
        </p:nvSpPr>
        <p:spPr>
          <a:xfrm>
            <a:off x="5977288" y="4658627"/>
            <a:ext cx="5606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주택 거래량의 감소로 인구 이동 량이 감소하고 있으며 </a:t>
            </a:r>
            <a:r>
              <a:rPr lang="en-US" altLang="ko-KR" sz="1200" dirty="0">
                <a:latin typeface="+mj-lt"/>
              </a:rPr>
              <a:t>1</a:t>
            </a:r>
            <a:r>
              <a:rPr lang="ko-KR" altLang="en-US" sz="1200" dirty="0">
                <a:latin typeface="+mj-lt"/>
              </a:rPr>
              <a:t>년 </a:t>
            </a:r>
            <a:r>
              <a:rPr lang="en-US" altLang="ko-KR" sz="1200" dirty="0">
                <a:latin typeface="+mj-lt"/>
              </a:rPr>
              <a:t>4</a:t>
            </a:r>
            <a:r>
              <a:rPr lang="ko-KR" altLang="en-US" sz="1200" dirty="0">
                <a:latin typeface="+mj-lt"/>
              </a:rPr>
              <a:t>개월 째 탈 서울화가 진행되고 있다</a:t>
            </a:r>
            <a:r>
              <a:rPr lang="en-US" altLang="ko-KR" sz="1200" dirty="0">
                <a:latin typeface="+mj-lt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경기도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세종 시의 경우 전출보다 전입 인구 수가 더 많고 부산과 경기도는 전출 인구 수가 더 많은 것으로 보인다</a:t>
            </a:r>
            <a:r>
              <a:rPr lang="en-US" altLang="ko-KR" sz="1200" dirty="0">
                <a:latin typeface="+mj-lt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서울에서 경기도로</a:t>
            </a:r>
            <a:r>
              <a:rPr lang="en-US" altLang="ko-KR" sz="1200" dirty="0">
                <a:latin typeface="+mj-lt"/>
              </a:rPr>
              <a:t>,</a:t>
            </a:r>
            <a:r>
              <a:rPr lang="ko-KR" altLang="en-US" sz="1200" dirty="0">
                <a:latin typeface="+mj-lt"/>
              </a:rPr>
              <a:t> 세종에서 대전시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부산과 경남의 그래프가 서로 연관성이 있어 보였다</a:t>
            </a:r>
            <a:r>
              <a:rPr lang="en-US" altLang="ko-KR" sz="1200" dirty="0"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31824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8C3EBF-868A-4DCC-8CFB-9E898B747A87}"/>
              </a:ext>
            </a:extLst>
          </p:cNvPr>
          <p:cNvSpPr/>
          <p:nvPr/>
        </p:nvSpPr>
        <p:spPr>
          <a:xfrm>
            <a:off x="419098" y="862357"/>
            <a:ext cx="10968442" cy="2272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행정구역별 인구 이동의 변화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수도권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서울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인천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경기도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전입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&amp;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전출 지역 분석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    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                                                                 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서울 시 순 이동 그래프 </a:t>
            </a:r>
            <a:endParaRPr lang="en-US" altLang="ko-KR" sz="1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83A9C-3BC5-4DB1-BB0A-8D6D087FE16C}"/>
              </a:ext>
            </a:extLst>
          </p:cNvPr>
          <p:cNvSpPr txBox="1"/>
          <p:nvPr/>
        </p:nvSpPr>
        <p:spPr>
          <a:xfrm>
            <a:off x="419098" y="5623249"/>
            <a:ext cx="11083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j-lt"/>
              </a:rPr>
              <a:t>2021</a:t>
            </a:r>
            <a:r>
              <a:rPr lang="ko-KR" altLang="en-US" sz="1200" dirty="0">
                <a:latin typeface="+mj-lt"/>
              </a:rPr>
              <a:t>년 </a:t>
            </a:r>
            <a:r>
              <a:rPr lang="en-US" altLang="ko-KR" sz="1200" dirty="0">
                <a:latin typeface="+mj-lt"/>
              </a:rPr>
              <a:t>5</a:t>
            </a:r>
            <a:r>
              <a:rPr lang="ko-KR" altLang="en-US" sz="1200" dirty="0">
                <a:latin typeface="+mj-lt"/>
              </a:rPr>
              <a:t>월 전출인구 대비 전입인구를 계산한 경기도의 순 이동자는 </a:t>
            </a:r>
            <a:r>
              <a:rPr lang="en-US" altLang="ko-KR" sz="1200" dirty="0">
                <a:latin typeface="+mj-lt"/>
              </a:rPr>
              <a:t>9,322</a:t>
            </a:r>
            <a:r>
              <a:rPr lang="ko-KR" altLang="en-US" sz="1200" dirty="0">
                <a:latin typeface="+mj-lt"/>
              </a:rPr>
              <a:t>명이며</a:t>
            </a:r>
            <a:r>
              <a:rPr lang="en-US" altLang="ko-KR" sz="1200" dirty="0">
                <a:latin typeface="+mj-lt"/>
              </a:rPr>
              <a:t>,</a:t>
            </a:r>
            <a:r>
              <a:rPr lang="ko-KR" altLang="en-US" sz="1200" dirty="0">
                <a:latin typeface="+mj-lt"/>
              </a:rPr>
              <a:t> 서울에서 전입한 인구가 </a:t>
            </a:r>
            <a:r>
              <a:rPr lang="en-US" altLang="ko-KR" sz="1200" dirty="0">
                <a:latin typeface="+mj-lt"/>
              </a:rPr>
              <a:t>8,701</a:t>
            </a:r>
            <a:r>
              <a:rPr lang="ko-KR" altLang="en-US" sz="1200" dirty="0">
                <a:latin typeface="+mj-lt"/>
              </a:rPr>
              <a:t>명으로 순이동자의 </a:t>
            </a:r>
            <a:r>
              <a:rPr lang="en-US" altLang="ko-KR" sz="1200" dirty="0">
                <a:latin typeface="+mj-lt"/>
              </a:rPr>
              <a:t>93%</a:t>
            </a:r>
            <a:r>
              <a:rPr lang="ko-KR" altLang="en-US" sz="1200" dirty="0">
                <a:latin typeface="+mj-lt"/>
              </a:rPr>
              <a:t>를 차지하였다</a:t>
            </a:r>
            <a:r>
              <a:rPr lang="en-US" altLang="ko-KR" sz="1200" dirty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ko-KR" altLang="en-US" sz="1200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j-lt"/>
              </a:rPr>
              <a:t>2020</a:t>
            </a:r>
            <a:r>
              <a:rPr lang="ko-KR" altLang="en-US" sz="1200" dirty="0">
                <a:latin typeface="+mj-lt"/>
              </a:rPr>
              <a:t>년</a:t>
            </a:r>
            <a:r>
              <a:rPr lang="en-US" altLang="ko-KR" sz="1200" dirty="0">
                <a:latin typeface="+mj-lt"/>
              </a:rPr>
              <a:t>-2021</a:t>
            </a:r>
            <a:r>
              <a:rPr lang="ko-KR" altLang="en-US" sz="1200" dirty="0">
                <a:latin typeface="+mj-lt"/>
              </a:rPr>
              <a:t>년 </a:t>
            </a:r>
            <a:r>
              <a:rPr lang="en-US" altLang="ko-KR" sz="1200" dirty="0">
                <a:latin typeface="+mj-lt"/>
              </a:rPr>
              <a:t>1</a:t>
            </a:r>
            <a:r>
              <a:rPr lang="ko-KR" altLang="en-US" sz="1200" dirty="0">
                <a:latin typeface="+mj-lt"/>
              </a:rPr>
              <a:t>년 간 경기도 전입인구의 </a:t>
            </a:r>
            <a:r>
              <a:rPr lang="en-US" altLang="ko-KR" sz="1200" dirty="0">
                <a:latin typeface="+mj-lt"/>
              </a:rPr>
              <a:t>75.6%</a:t>
            </a:r>
            <a:r>
              <a:rPr lang="ko-KR" altLang="en-US" sz="1200" dirty="0">
                <a:latin typeface="+mj-lt"/>
              </a:rPr>
              <a:t>를 탈 서울 인구가 차지하였다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3C351A-BF42-4D78-9367-367D04C08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28" y="2242686"/>
            <a:ext cx="7475582" cy="32651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6801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8C3EBF-868A-4DCC-8CFB-9E898B747A87}"/>
              </a:ext>
            </a:extLst>
          </p:cNvPr>
          <p:cNvSpPr/>
          <p:nvPr/>
        </p:nvSpPr>
        <p:spPr>
          <a:xfrm>
            <a:off x="419098" y="862357"/>
            <a:ext cx="10968442" cy="1903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행정구역별 인구 이동의 변화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수도권의 시도간 연령대별 이동률 변화</a:t>
            </a:r>
            <a:r>
              <a:rPr lang="ko-KR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ko-KR" sz="1050" b="1" dirty="0">
                <a:solidFill>
                  <a:schemeClr val="accent1"/>
                </a:solidFill>
              </a:rPr>
              <a:t>* </a:t>
            </a:r>
            <a:r>
              <a:rPr lang="ko-KR" altLang="en-US" sz="1050" b="1" dirty="0">
                <a:solidFill>
                  <a:schemeClr val="accent1"/>
                </a:solidFill>
              </a:rPr>
              <a:t>이미지 클릭 시 대화형 시각화 </a:t>
            </a:r>
            <a:r>
              <a:rPr lang="en-US" altLang="ko-KR" sz="1050" b="1" dirty="0">
                <a:solidFill>
                  <a:schemeClr val="accent1"/>
                </a:solidFill>
              </a:rPr>
              <a:t>page </a:t>
            </a:r>
            <a:r>
              <a:rPr lang="ko-KR" altLang="en-US" sz="1050" b="1" dirty="0">
                <a:solidFill>
                  <a:schemeClr val="accent1"/>
                </a:solidFill>
              </a:rPr>
              <a:t>로드  </a:t>
            </a:r>
            <a:endParaRPr lang="en-US" altLang="ko-KR" sz="1050" b="1" dirty="0">
              <a:solidFill>
                <a:schemeClr val="accent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세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~ 39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세 사이의 인구의 탈 서울 비율이 가장 높다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따라서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주거정책의 대상이 되는 </a:t>
            </a:r>
            <a:r>
              <a:rPr lang="ko-KR" altLang="en-US" sz="1200" u="sng" dirty="0">
                <a:solidFill>
                  <a:prstClr val="black">
                    <a:lumMod val="65000"/>
                    <a:lumOff val="35000"/>
                  </a:prstClr>
                </a:solidFill>
              </a:rPr>
              <a:t>만 </a:t>
            </a:r>
            <a:r>
              <a:rPr lang="en-US" altLang="ko-KR" sz="1200" u="sng" dirty="0">
                <a:solidFill>
                  <a:prstClr val="black">
                    <a:lumMod val="65000"/>
                    <a:lumOff val="35000"/>
                  </a:prstClr>
                </a:solidFill>
              </a:rPr>
              <a:t>20 ~ 39</a:t>
            </a:r>
            <a:r>
              <a:rPr lang="ko-KR" altLang="en-US" sz="1200" u="sng" dirty="0">
                <a:solidFill>
                  <a:prstClr val="black">
                    <a:lumMod val="65000"/>
                    <a:lumOff val="35000"/>
                  </a:prstClr>
                </a:solidFill>
              </a:rPr>
              <a:t>세의 인구를 청년층으로 정의하고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분석을 진행하였다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서울의 경우 전출 인구가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2018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 잠시 주춤했다가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2019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년에 다시 상승세를 보이고 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4" name="그림 23">
            <a:hlinkClick r:id="rId2"/>
            <a:extLst>
              <a:ext uri="{FF2B5EF4-FFF2-40B4-BE49-F238E27FC236}">
                <a16:creationId xmlns:a16="http://schemas.microsoft.com/office/drawing/2014/main" id="{C66C0FB1-9999-4FC7-8E3E-6B468A180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26" y="3003919"/>
            <a:ext cx="10864014" cy="31640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39584A-300C-49BA-8894-22E9FFCDFADB}"/>
              </a:ext>
            </a:extLst>
          </p:cNvPr>
          <p:cNvSpPr txBox="1"/>
          <p:nvPr/>
        </p:nvSpPr>
        <p:spPr>
          <a:xfrm>
            <a:off x="1068404" y="4216636"/>
            <a:ext cx="378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latin typeface="+mj-ea"/>
                <a:ea typeface="+mj-ea"/>
              </a:rPr>
              <a:t>25</a:t>
            </a:r>
            <a:r>
              <a:rPr lang="ko-KR" altLang="en-US" sz="600" dirty="0">
                <a:latin typeface="+mj-ea"/>
                <a:ea typeface="+mj-ea"/>
              </a:rPr>
              <a:t>세</a:t>
            </a:r>
            <a:r>
              <a:rPr lang="en-US" altLang="ko-KR" sz="600" dirty="0">
                <a:latin typeface="+mj-ea"/>
                <a:ea typeface="+mj-ea"/>
              </a:rPr>
              <a:t>~29</a:t>
            </a:r>
            <a:r>
              <a:rPr lang="ko-KR" altLang="en-US" sz="600" dirty="0">
                <a:latin typeface="+mj-ea"/>
                <a:ea typeface="+mj-ea"/>
              </a:rPr>
              <a:t>세</a:t>
            </a:r>
            <a:endParaRPr lang="en-US" altLang="ko-KR" sz="600" dirty="0">
              <a:latin typeface="+mj-ea"/>
              <a:ea typeface="+mj-ea"/>
            </a:endParaRPr>
          </a:p>
          <a:p>
            <a:endParaRPr lang="en-US" altLang="ko-KR" sz="600" dirty="0">
              <a:latin typeface="+mj-ea"/>
              <a:ea typeface="+mj-ea"/>
            </a:endParaRPr>
          </a:p>
          <a:p>
            <a:r>
              <a:rPr lang="en-US" altLang="ko-KR" sz="600" dirty="0">
                <a:latin typeface="+mj-ea"/>
                <a:ea typeface="+mj-ea"/>
              </a:rPr>
              <a:t>30</a:t>
            </a:r>
            <a:r>
              <a:rPr lang="ko-KR" altLang="en-US" sz="600" dirty="0">
                <a:latin typeface="+mj-ea"/>
                <a:ea typeface="+mj-ea"/>
              </a:rPr>
              <a:t>세</a:t>
            </a:r>
            <a:r>
              <a:rPr lang="en-US" altLang="ko-KR" sz="600" dirty="0">
                <a:latin typeface="+mj-ea"/>
                <a:ea typeface="+mj-ea"/>
              </a:rPr>
              <a:t>~34</a:t>
            </a:r>
            <a:r>
              <a:rPr lang="ko-KR" altLang="en-US" sz="600" dirty="0">
                <a:latin typeface="+mj-ea"/>
                <a:ea typeface="+mj-ea"/>
              </a:rPr>
              <a:t>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567119-6543-4DAB-862B-36466D9780D8}"/>
              </a:ext>
            </a:extLst>
          </p:cNvPr>
          <p:cNvSpPr txBox="1"/>
          <p:nvPr/>
        </p:nvSpPr>
        <p:spPr>
          <a:xfrm>
            <a:off x="6580191" y="4490488"/>
            <a:ext cx="378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latin typeface="+mj-ea"/>
                <a:ea typeface="+mj-ea"/>
              </a:rPr>
              <a:t>25</a:t>
            </a:r>
            <a:r>
              <a:rPr lang="ko-KR" altLang="en-US" sz="600" dirty="0">
                <a:latin typeface="+mj-ea"/>
                <a:ea typeface="+mj-ea"/>
              </a:rPr>
              <a:t>세</a:t>
            </a:r>
            <a:r>
              <a:rPr lang="en-US" altLang="ko-KR" sz="600" dirty="0">
                <a:latin typeface="+mj-ea"/>
                <a:ea typeface="+mj-ea"/>
              </a:rPr>
              <a:t>~29</a:t>
            </a:r>
            <a:r>
              <a:rPr lang="ko-KR" altLang="en-US" sz="600" dirty="0">
                <a:latin typeface="+mj-ea"/>
                <a:ea typeface="+mj-ea"/>
              </a:rPr>
              <a:t>세</a:t>
            </a:r>
            <a:endParaRPr lang="en-US" altLang="ko-KR" sz="600" dirty="0">
              <a:latin typeface="+mj-ea"/>
              <a:ea typeface="+mj-ea"/>
            </a:endParaRPr>
          </a:p>
          <a:p>
            <a:endParaRPr lang="en-US" altLang="ko-KR" sz="600" dirty="0">
              <a:latin typeface="+mj-ea"/>
              <a:ea typeface="+mj-ea"/>
            </a:endParaRPr>
          </a:p>
          <a:p>
            <a:endParaRPr lang="en-US" altLang="ko-KR" sz="600" dirty="0">
              <a:latin typeface="+mj-ea"/>
              <a:ea typeface="+mj-ea"/>
            </a:endParaRPr>
          </a:p>
          <a:p>
            <a:r>
              <a:rPr lang="en-US" altLang="ko-KR" sz="600" dirty="0">
                <a:latin typeface="+mj-ea"/>
                <a:ea typeface="+mj-ea"/>
              </a:rPr>
              <a:t>20</a:t>
            </a:r>
            <a:r>
              <a:rPr lang="ko-KR" altLang="en-US" sz="600" dirty="0">
                <a:latin typeface="+mj-ea"/>
                <a:ea typeface="+mj-ea"/>
              </a:rPr>
              <a:t>세</a:t>
            </a:r>
            <a:r>
              <a:rPr lang="en-US" altLang="ko-KR" sz="600" dirty="0">
                <a:latin typeface="+mj-ea"/>
                <a:ea typeface="+mj-ea"/>
              </a:rPr>
              <a:t>~24</a:t>
            </a:r>
            <a:r>
              <a:rPr lang="ko-KR" altLang="en-US" sz="600" dirty="0">
                <a:latin typeface="+mj-ea"/>
                <a:ea typeface="+mj-ea"/>
              </a:rPr>
              <a:t>세</a:t>
            </a:r>
          </a:p>
        </p:txBody>
      </p:sp>
    </p:spTree>
    <p:extLst>
      <p:ext uri="{BB962C8B-B14F-4D97-AF65-F5344CB8AC3E}">
        <p14:creationId xmlns:p14="http://schemas.microsoft.com/office/powerpoint/2010/main" val="77667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A54A94-19BF-4DEB-8456-2EA6F7A2CBD7}"/>
              </a:ext>
            </a:extLst>
          </p:cNvPr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INTRODUCTION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60400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A7F68C21-B0FF-477F-8020-D6EBE32C90ED}"/>
              </a:ext>
            </a:extLst>
          </p:cNvPr>
          <p:cNvSpPr/>
          <p:nvPr/>
        </p:nvSpPr>
        <p:spPr>
          <a:xfrm>
            <a:off x="789498" y="2166062"/>
            <a:ext cx="1885950" cy="188595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400" b="1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985AFD-5ECD-43CE-AB22-788E63EED5F5}"/>
              </a:ext>
            </a:extLst>
          </p:cNvPr>
          <p:cNvSpPr/>
          <p:nvPr/>
        </p:nvSpPr>
        <p:spPr>
          <a:xfrm>
            <a:off x="765685" y="2075573"/>
            <a:ext cx="857250" cy="857250"/>
          </a:xfrm>
          <a:prstGeom prst="ellipse">
            <a:avLst/>
          </a:prstGeom>
          <a:solidFill>
            <a:srgbClr val="E05670"/>
          </a:solidFill>
          <a:ln w="107950">
            <a:solidFill>
              <a:srgbClr val="F9F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화살표: 오른쪽 7">
            <a:extLst>
              <a:ext uri="{FF2B5EF4-FFF2-40B4-BE49-F238E27FC236}">
                <a16:creationId xmlns:a16="http://schemas.microsoft.com/office/drawing/2014/main" id="{88E39E15-C91D-47EE-BAEA-DDF8AF206692}"/>
              </a:ext>
            </a:extLst>
          </p:cNvPr>
          <p:cNvSpPr/>
          <p:nvPr/>
        </p:nvSpPr>
        <p:spPr>
          <a:xfrm>
            <a:off x="3008823" y="2798679"/>
            <a:ext cx="403225" cy="506414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82F6192-3589-4780-92D8-8BECB1DB7489}"/>
              </a:ext>
            </a:extLst>
          </p:cNvPr>
          <p:cNvSpPr/>
          <p:nvPr/>
        </p:nvSpPr>
        <p:spPr>
          <a:xfrm>
            <a:off x="4063019" y="2161645"/>
            <a:ext cx="1885950" cy="188595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4459E04-03E2-4D28-9D28-77245D2B2BCD}"/>
              </a:ext>
            </a:extLst>
          </p:cNvPr>
          <p:cNvSpPr/>
          <p:nvPr/>
        </p:nvSpPr>
        <p:spPr>
          <a:xfrm>
            <a:off x="4039206" y="2071156"/>
            <a:ext cx="857250" cy="857250"/>
          </a:xfrm>
          <a:prstGeom prst="ellipse">
            <a:avLst/>
          </a:prstGeom>
          <a:solidFill>
            <a:schemeClr val="bg2">
              <a:lumMod val="50000"/>
            </a:schemeClr>
          </a:solidFill>
          <a:ln w="107950">
            <a:solidFill>
              <a:srgbClr val="F9F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화살표: 오른쪽 15">
            <a:extLst>
              <a:ext uri="{FF2B5EF4-FFF2-40B4-BE49-F238E27FC236}">
                <a16:creationId xmlns:a16="http://schemas.microsoft.com/office/drawing/2014/main" id="{F37595F7-44AE-416F-BC03-85737CFB804A}"/>
              </a:ext>
            </a:extLst>
          </p:cNvPr>
          <p:cNvSpPr/>
          <p:nvPr/>
        </p:nvSpPr>
        <p:spPr>
          <a:xfrm>
            <a:off x="6282344" y="2794262"/>
            <a:ext cx="403225" cy="506414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338B4F4-80F5-4CA0-87C4-2365E1696989}"/>
              </a:ext>
            </a:extLst>
          </p:cNvPr>
          <p:cNvSpPr/>
          <p:nvPr/>
        </p:nvSpPr>
        <p:spPr>
          <a:xfrm>
            <a:off x="7336540" y="2157228"/>
            <a:ext cx="1885950" cy="188595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2EA0106-885A-4CD7-9EE5-A4A593DDC456}"/>
              </a:ext>
            </a:extLst>
          </p:cNvPr>
          <p:cNvSpPr/>
          <p:nvPr/>
        </p:nvSpPr>
        <p:spPr>
          <a:xfrm>
            <a:off x="7312727" y="2066739"/>
            <a:ext cx="857250" cy="857250"/>
          </a:xfrm>
          <a:prstGeom prst="ellipse">
            <a:avLst/>
          </a:prstGeom>
          <a:solidFill>
            <a:schemeClr val="bg2">
              <a:lumMod val="50000"/>
            </a:schemeClr>
          </a:solidFill>
          <a:ln w="107950">
            <a:solidFill>
              <a:srgbClr val="F9FA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화살표: 오른쪽 21">
            <a:extLst>
              <a:ext uri="{FF2B5EF4-FFF2-40B4-BE49-F238E27FC236}">
                <a16:creationId xmlns:a16="http://schemas.microsoft.com/office/drawing/2014/main" id="{5AAECB4C-F7FD-47EB-94CF-471A140D74EC}"/>
              </a:ext>
            </a:extLst>
          </p:cNvPr>
          <p:cNvSpPr/>
          <p:nvPr/>
        </p:nvSpPr>
        <p:spPr>
          <a:xfrm>
            <a:off x="9555865" y="2789845"/>
            <a:ext cx="403225" cy="506414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B4E863B-04F6-4AE3-9A50-CC9358CA958C}"/>
              </a:ext>
            </a:extLst>
          </p:cNvPr>
          <p:cNvSpPr/>
          <p:nvPr/>
        </p:nvSpPr>
        <p:spPr>
          <a:xfrm>
            <a:off x="10345821" y="2623261"/>
            <a:ext cx="857250" cy="857250"/>
          </a:xfrm>
          <a:prstGeom prst="ellipse">
            <a:avLst/>
          </a:prstGeom>
          <a:solidFill>
            <a:srgbClr val="743786"/>
          </a:solidFill>
          <a:ln>
            <a:solidFill>
              <a:srgbClr val="7437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GOAL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28" name="자유형 86">
            <a:extLst>
              <a:ext uri="{FF2B5EF4-FFF2-40B4-BE49-F238E27FC236}">
                <a16:creationId xmlns:a16="http://schemas.microsoft.com/office/drawing/2014/main" id="{90F53B49-8F65-44DA-B22C-8C9535FCF930}"/>
              </a:ext>
            </a:extLst>
          </p:cNvPr>
          <p:cNvSpPr>
            <a:spLocks/>
          </p:cNvSpPr>
          <p:nvPr/>
        </p:nvSpPr>
        <p:spPr bwMode="auto">
          <a:xfrm>
            <a:off x="7574451" y="2360406"/>
            <a:ext cx="328145" cy="28719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9" name="Freeform 36">
            <a:extLst>
              <a:ext uri="{FF2B5EF4-FFF2-40B4-BE49-F238E27FC236}">
                <a16:creationId xmlns:a16="http://schemas.microsoft.com/office/drawing/2014/main" id="{912B156B-B7F0-4B32-B65E-55BE4293E7DC}"/>
              </a:ext>
            </a:extLst>
          </p:cNvPr>
          <p:cNvSpPr>
            <a:spLocks noEditPoints="1"/>
          </p:cNvSpPr>
          <p:nvPr/>
        </p:nvSpPr>
        <p:spPr bwMode="auto">
          <a:xfrm>
            <a:off x="1099363" y="2354202"/>
            <a:ext cx="193691" cy="32577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자유형 92">
            <a:extLst>
              <a:ext uri="{FF2B5EF4-FFF2-40B4-BE49-F238E27FC236}">
                <a16:creationId xmlns:a16="http://schemas.microsoft.com/office/drawing/2014/main" id="{AABFD45A-2DC1-44C0-9CB5-87CAA4D33E5E}"/>
              </a:ext>
            </a:extLst>
          </p:cNvPr>
          <p:cNvSpPr>
            <a:spLocks/>
          </p:cNvSpPr>
          <p:nvPr/>
        </p:nvSpPr>
        <p:spPr bwMode="auto">
          <a:xfrm>
            <a:off x="4321797" y="2323286"/>
            <a:ext cx="292068" cy="323723"/>
          </a:xfrm>
          <a:custGeom>
            <a:avLst/>
            <a:gdLst>
              <a:gd name="connsiteX0" fmla="*/ 320012 w 439877"/>
              <a:gd name="connsiteY0" fmla="*/ 171183 h 487550"/>
              <a:gd name="connsiteX1" fmla="*/ 323091 w 439877"/>
              <a:gd name="connsiteY1" fmla="*/ 171646 h 487550"/>
              <a:gd name="connsiteX2" fmla="*/ 326169 w 439877"/>
              <a:gd name="connsiteY2" fmla="*/ 172881 h 487550"/>
              <a:gd name="connsiteX3" fmla="*/ 329094 w 439877"/>
              <a:gd name="connsiteY3" fmla="*/ 174578 h 487550"/>
              <a:gd name="connsiteX4" fmla="*/ 331557 w 439877"/>
              <a:gd name="connsiteY4" fmla="*/ 176894 h 487550"/>
              <a:gd name="connsiteX5" fmla="*/ 333404 w 439877"/>
              <a:gd name="connsiteY5" fmla="*/ 179517 h 487550"/>
              <a:gd name="connsiteX6" fmla="*/ 334944 w 439877"/>
              <a:gd name="connsiteY6" fmla="*/ 182758 h 487550"/>
              <a:gd name="connsiteX7" fmla="*/ 335713 w 439877"/>
              <a:gd name="connsiteY7" fmla="*/ 185845 h 487550"/>
              <a:gd name="connsiteX8" fmla="*/ 335867 w 439877"/>
              <a:gd name="connsiteY8" fmla="*/ 188932 h 487550"/>
              <a:gd name="connsiteX9" fmla="*/ 335405 w 439877"/>
              <a:gd name="connsiteY9" fmla="*/ 192173 h 487550"/>
              <a:gd name="connsiteX10" fmla="*/ 334328 w 439877"/>
              <a:gd name="connsiteY10" fmla="*/ 195260 h 487550"/>
              <a:gd name="connsiteX11" fmla="*/ 332481 w 439877"/>
              <a:gd name="connsiteY11" fmla="*/ 198192 h 487550"/>
              <a:gd name="connsiteX12" fmla="*/ 330326 w 439877"/>
              <a:gd name="connsiteY12" fmla="*/ 200662 h 487550"/>
              <a:gd name="connsiteX13" fmla="*/ 307544 w 439877"/>
              <a:gd name="connsiteY13" fmla="*/ 221035 h 487550"/>
              <a:gd name="connsiteX14" fmla="*/ 304773 w 439877"/>
              <a:gd name="connsiteY14" fmla="*/ 223041 h 487550"/>
              <a:gd name="connsiteX15" fmla="*/ 301848 w 439877"/>
              <a:gd name="connsiteY15" fmla="*/ 224584 h 487550"/>
              <a:gd name="connsiteX16" fmla="*/ 298616 w 439877"/>
              <a:gd name="connsiteY16" fmla="*/ 225356 h 487550"/>
              <a:gd name="connsiteX17" fmla="*/ 295383 w 439877"/>
              <a:gd name="connsiteY17" fmla="*/ 225356 h 487550"/>
              <a:gd name="connsiteX18" fmla="*/ 292304 w 439877"/>
              <a:gd name="connsiteY18" fmla="*/ 224893 h 487550"/>
              <a:gd name="connsiteX19" fmla="*/ 289226 w 439877"/>
              <a:gd name="connsiteY19" fmla="*/ 223658 h 487550"/>
              <a:gd name="connsiteX20" fmla="*/ 286301 w 439877"/>
              <a:gd name="connsiteY20" fmla="*/ 222115 h 487550"/>
              <a:gd name="connsiteX21" fmla="*/ 283838 w 439877"/>
              <a:gd name="connsiteY21" fmla="*/ 219800 h 487550"/>
              <a:gd name="connsiteX22" fmla="*/ 281837 w 439877"/>
              <a:gd name="connsiteY22" fmla="*/ 217022 h 487550"/>
              <a:gd name="connsiteX23" fmla="*/ 280452 w 439877"/>
              <a:gd name="connsiteY23" fmla="*/ 213935 h 487550"/>
              <a:gd name="connsiteX24" fmla="*/ 279682 w 439877"/>
              <a:gd name="connsiteY24" fmla="*/ 210848 h 487550"/>
              <a:gd name="connsiteX25" fmla="*/ 279528 w 439877"/>
              <a:gd name="connsiteY25" fmla="*/ 207607 h 487550"/>
              <a:gd name="connsiteX26" fmla="*/ 279990 w 439877"/>
              <a:gd name="connsiteY26" fmla="*/ 204366 h 487550"/>
              <a:gd name="connsiteX27" fmla="*/ 281067 w 439877"/>
              <a:gd name="connsiteY27" fmla="*/ 201433 h 487550"/>
              <a:gd name="connsiteX28" fmla="*/ 282915 w 439877"/>
              <a:gd name="connsiteY28" fmla="*/ 198655 h 487550"/>
              <a:gd name="connsiteX29" fmla="*/ 285224 w 439877"/>
              <a:gd name="connsiteY29" fmla="*/ 196032 h 487550"/>
              <a:gd name="connsiteX30" fmla="*/ 307698 w 439877"/>
              <a:gd name="connsiteY30" fmla="*/ 175659 h 487550"/>
              <a:gd name="connsiteX31" fmla="*/ 310622 w 439877"/>
              <a:gd name="connsiteY31" fmla="*/ 173652 h 487550"/>
              <a:gd name="connsiteX32" fmla="*/ 313547 w 439877"/>
              <a:gd name="connsiteY32" fmla="*/ 172263 h 487550"/>
              <a:gd name="connsiteX33" fmla="*/ 316626 w 439877"/>
              <a:gd name="connsiteY33" fmla="*/ 171337 h 487550"/>
              <a:gd name="connsiteX34" fmla="*/ 153539 w 439877"/>
              <a:gd name="connsiteY34" fmla="*/ 169017 h 487550"/>
              <a:gd name="connsiteX35" fmla="*/ 320698 w 439877"/>
              <a:gd name="connsiteY35" fmla="*/ 355370 h 487550"/>
              <a:gd name="connsiteX36" fmla="*/ 208949 w 439877"/>
              <a:gd name="connsiteY36" fmla="*/ 455666 h 487550"/>
              <a:gd name="connsiteX37" fmla="*/ 202603 w 439877"/>
              <a:gd name="connsiteY37" fmla="*/ 460928 h 487550"/>
              <a:gd name="connsiteX38" fmla="*/ 195948 w 439877"/>
              <a:gd name="connsiteY38" fmla="*/ 465572 h 487550"/>
              <a:gd name="connsiteX39" fmla="*/ 188828 w 439877"/>
              <a:gd name="connsiteY39" fmla="*/ 470060 h 487550"/>
              <a:gd name="connsiteX40" fmla="*/ 181399 w 439877"/>
              <a:gd name="connsiteY40" fmla="*/ 473930 h 487550"/>
              <a:gd name="connsiteX41" fmla="*/ 173660 w 439877"/>
              <a:gd name="connsiteY41" fmla="*/ 477490 h 487550"/>
              <a:gd name="connsiteX42" fmla="*/ 165612 w 439877"/>
              <a:gd name="connsiteY42" fmla="*/ 480276 h 487550"/>
              <a:gd name="connsiteX43" fmla="*/ 157563 w 439877"/>
              <a:gd name="connsiteY43" fmla="*/ 482752 h 487550"/>
              <a:gd name="connsiteX44" fmla="*/ 149205 w 439877"/>
              <a:gd name="connsiteY44" fmla="*/ 484764 h 487550"/>
              <a:gd name="connsiteX45" fmla="*/ 140847 w 439877"/>
              <a:gd name="connsiteY45" fmla="*/ 486312 h 487550"/>
              <a:gd name="connsiteX46" fmla="*/ 132489 w 439877"/>
              <a:gd name="connsiteY46" fmla="*/ 487241 h 487550"/>
              <a:gd name="connsiteX47" fmla="*/ 123976 w 439877"/>
              <a:gd name="connsiteY47" fmla="*/ 487550 h 487550"/>
              <a:gd name="connsiteX48" fmla="*/ 115618 w 439877"/>
              <a:gd name="connsiteY48" fmla="*/ 487395 h 487550"/>
              <a:gd name="connsiteX49" fmla="*/ 107415 w 439877"/>
              <a:gd name="connsiteY49" fmla="*/ 486621 h 487550"/>
              <a:gd name="connsiteX50" fmla="*/ 99367 w 439877"/>
              <a:gd name="connsiteY50" fmla="*/ 485383 h 487550"/>
              <a:gd name="connsiteX51" fmla="*/ 91628 w 439877"/>
              <a:gd name="connsiteY51" fmla="*/ 483526 h 487550"/>
              <a:gd name="connsiteX52" fmla="*/ 83889 w 439877"/>
              <a:gd name="connsiteY52" fmla="*/ 480895 h 487550"/>
              <a:gd name="connsiteX53" fmla="*/ 76460 w 439877"/>
              <a:gd name="connsiteY53" fmla="*/ 477799 h 487550"/>
              <a:gd name="connsiteX54" fmla="*/ 69495 w 439877"/>
              <a:gd name="connsiteY54" fmla="*/ 474084 h 487550"/>
              <a:gd name="connsiteX55" fmla="*/ 62839 w 439877"/>
              <a:gd name="connsiteY55" fmla="*/ 469751 h 487550"/>
              <a:gd name="connsiteX56" fmla="*/ 56803 w 439877"/>
              <a:gd name="connsiteY56" fmla="*/ 464643 h 487550"/>
              <a:gd name="connsiteX57" fmla="*/ 51076 w 439877"/>
              <a:gd name="connsiteY57" fmla="*/ 459071 h 487550"/>
              <a:gd name="connsiteX58" fmla="*/ 21359 w 439877"/>
              <a:gd name="connsiteY58" fmla="*/ 426103 h 487550"/>
              <a:gd name="connsiteX59" fmla="*/ 16406 w 439877"/>
              <a:gd name="connsiteY59" fmla="*/ 419757 h 487550"/>
              <a:gd name="connsiteX60" fmla="*/ 11918 w 439877"/>
              <a:gd name="connsiteY60" fmla="*/ 413102 h 487550"/>
              <a:gd name="connsiteX61" fmla="*/ 8358 w 439877"/>
              <a:gd name="connsiteY61" fmla="*/ 406137 h 487550"/>
              <a:gd name="connsiteX62" fmla="*/ 5417 w 439877"/>
              <a:gd name="connsiteY62" fmla="*/ 398708 h 487550"/>
              <a:gd name="connsiteX63" fmla="*/ 3095 w 439877"/>
              <a:gd name="connsiteY63" fmla="*/ 391123 h 487550"/>
              <a:gd name="connsiteX64" fmla="*/ 1393 w 439877"/>
              <a:gd name="connsiteY64" fmla="*/ 383230 h 487550"/>
              <a:gd name="connsiteX65" fmla="*/ 464 w 439877"/>
              <a:gd name="connsiteY65" fmla="*/ 375027 h 487550"/>
              <a:gd name="connsiteX66" fmla="*/ 0 w 439877"/>
              <a:gd name="connsiteY66" fmla="*/ 366823 h 487550"/>
              <a:gd name="connsiteX67" fmla="*/ 155 w 439877"/>
              <a:gd name="connsiteY67" fmla="*/ 358620 h 487550"/>
              <a:gd name="connsiteX68" fmla="*/ 929 w 439877"/>
              <a:gd name="connsiteY68" fmla="*/ 350262 h 487550"/>
              <a:gd name="connsiteX69" fmla="*/ 2167 w 439877"/>
              <a:gd name="connsiteY69" fmla="*/ 341904 h 487550"/>
              <a:gd name="connsiteX70" fmla="*/ 4024 w 439877"/>
              <a:gd name="connsiteY70" fmla="*/ 333701 h 487550"/>
              <a:gd name="connsiteX71" fmla="*/ 6346 w 439877"/>
              <a:gd name="connsiteY71" fmla="*/ 325498 h 487550"/>
              <a:gd name="connsiteX72" fmla="*/ 9286 w 439877"/>
              <a:gd name="connsiteY72" fmla="*/ 317449 h 487550"/>
              <a:gd name="connsiteX73" fmla="*/ 12537 w 439877"/>
              <a:gd name="connsiteY73" fmla="*/ 309555 h 487550"/>
              <a:gd name="connsiteX74" fmla="*/ 16406 w 439877"/>
              <a:gd name="connsiteY74" fmla="*/ 302126 h 487550"/>
              <a:gd name="connsiteX75" fmla="*/ 20585 w 439877"/>
              <a:gd name="connsiteY75" fmla="*/ 294852 h 487550"/>
              <a:gd name="connsiteX76" fmla="*/ 25383 w 439877"/>
              <a:gd name="connsiteY76" fmla="*/ 287886 h 487550"/>
              <a:gd name="connsiteX77" fmla="*/ 30491 w 439877"/>
              <a:gd name="connsiteY77" fmla="*/ 281231 h 487550"/>
              <a:gd name="connsiteX78" fmla="*/ 35908 w 439877"/>
              <a:gd name="connsiteY78" fmla="*/ 275040 h 487550"/>
              <a:gd name="connsiteX79" fmla="*/ 41790 w 439877"/>
              <a:gd name="connsiteY79" fmla="*/ 269468 h 487550"/>
              <a:gd name="connsiteX80" fmla="*/ 367585 w 439877"/>
              <a:gd name="connsiteY80" fmla="*/ 156016 h 487550"/>
              <a:gd name="connsiteX81" fmla="*/ 376834 w 439877"/>
              <a:gd name="connsiteY81" fmla="*/ 166314 h 487550"/>
              <a:gd name="connsiteX82" fmla="*/ 382846 w 439877"/>
              <a:gd name="connsiteY82" fmla="*/ 173648 h 487550"/>
              <a:gd name="connsiteX83" fmla="*/ 388087 w 439877"/>
              <a:gd name="connsiteY83" fmla="*/ 181293 h 487550"/>
              <a:gd name="connsiteX84" fmla="*/ 392403 w 439877"/>
              <a:gd name="connsiteY84" fmla="*/ 189407 h 487550"/>
              <a:gd name="connsiteX85" fmla="*/ 396103 w 439877"/>
              <a:gd name="connsiteY85" fmla="*/ 197676 h 487550"/>
              <a:gd name="connsiteX86" fmla="*/ 398877 w 439877"/>
              <a:gd name="connsiteY86" fmla="*/ 206102 h 487550"/>
              <a:gd name="connsiteX87" fmla="*/ 401035 w 439877"/>
              <a:gd name="connsiteY87" fmla="*/ 214840 h 487550"/>
              <a:gd name="connsiteX88" fmla="*/ 402423 w 439877"/>
              <a:gd name="connsiteY88" fmla="*/ 223577 h 487550"/>
              <a:gd name="connsiteX89" fmla="*/ 403039 w 439877"/>
              <a:gd name="connsiteY89" fmla="*/ 232471 h 487550"/>
              <a:gd name="connsiteX90" fmla="*/ 402885 w 439877"/>
              <a:gd name="connsiteY90" fmla="*/ 241365 h 487550"/>
              <a:gd name="connsiteX91" fmla="*/ 402114 w 439877"/>
              <a:gd name="connsiteY91" fmla="*/ 250103 h 487550"/>
              <a:gd name="connsiteX92" fmla="*/ 400573 w 439877"/>
              <a:gd name="connsiteY92" fmla="*/ 258840 h 487550"/>
              <a:gd name="connsiteX93" fmla="*/ 398261 w 439877"/>
              <a:gd name="connsiteY93" fmla="*/ 267422 h 487550"/>
              <a:gd name="connsiteX94" fmla="*/ 395178 w 439877"/>
              <a:gd name="connsiteY94" fmla="*/ 275848 h 487550"/>
              <a:gd name="connsiteX95" fmla="*/ 391324 w 439877"/>
              <a:gd name="connsiteY95" fmla="*/ 283805 h 487550"/>
              <a:gd name="connsiteX96" fmla="*/ 387008 w 439877"/>
              <a:gd name="connsiteY96" fmla="*/ 291763 h 487550"/>
              <a:gd name="connsiteX97" fmla="*/ 381613 w 439877"/>
              <a:gd name="connsiteY97" fmla="*/ 299252 h 487550"/>
              <a:gd name="connsiteX98" fmla="*/ 375601 w 439877"/>
              <a:gd name="connsiteY98" fmla="*/ 306274 h 487550"/>
              <a:gd name="connsiteX99" fmla="*/ 369127 w 439877"/>
              <a:gd name="connsiteY99" fmla="*/ 312983 h 487550"/>
              <a:gd name="connsiteX100" fmla="*/ 329511 w 439877"/>
              <a:gd name="connsiteY100" fmla="*/ 348870 h 487550"/>
              <a:gd name="connsiteX101" fmla="*/ 251358 w 439877"/>
              <a:gd name="connsiteY101" fmla="*/ 260713 h 487550"/>
              <a:gd name="connsiteX102" fmla="*/ 279105 w 439877"/>
              <a:gd name="connsiteY102" fmla="*/ 235436 h 487550"/>
              <a:gd name="connsiteX103" fmla="*/ 279105 w 439877"/>
              <a:gd name="connsiteY103" fmla="*/ 235124 h 487550"/>
              <a:gd name="connsiteX104" fmla="*/ 282958 w 439877"/>
              <a:gd name="connsiteY104" fmla="*/ 238712 h 487550"/>
              <a:gd name="connsiteX105" fmla="*/ 286658 w 439877"/>
              <a:gd name="connsiteY105" fmla="*/ 241521 h 487550"/>
              <a:gd name="connsiteX106" fmla="*/ 290512 w 439877"/>
              <a:gd name="connsiteY106" fmla="*/ 243237 h 487550"/>
              <a:gd name="connsiteX107" fmla="*/ 294365 w 439877"/>
              <a:gd name="connsiteY107" fmla="*/ 244329 h 487550"/>
              <a:gd name="connsiteX108" fmla="*/ 298065 w 439877"/>
              <a:gd name="connsiteY108" fmla="*/ 244798 h 487550"/>
              <a:gd name="connsiteX109" fmla="*/ 301918 w 439877"/>
              <a:gd name="connsiteY109" fmla="*/ 244641 h 487550"/>
              <a:gd name="connsiteX110" fmla="*/ 305310 w 439877"/>
              <a:gd name="connsiteY110" fmla="*/ 244173 h 487550"/>
              <a:gd name="connsiteX111" fmla="*/ 308701 w 439877"/>
              <a:gd name="connsiteY111" fmla="*/ 243237 h 487550"/>
              <a:gd name="connsiteX112" fmla="*/ 311630 w 439877"/>
              <a:gd name="connsiteY112" fmla="*/ 242145 h 487550"/>
              <a:gd name="connsiteX113" fmla="*/ 314404 w 439877"/>
              <a:gd name="connsiteY113" fmla="*/ 241053 h 487550"/>
              <a:gd name="connsiteX114" fmla="*/ 316562 w 439877"/>
              <a:gd name="connsiteY114" fmla="*/ 239649 h 487550"/>
              <a:gd name="connsiteX115" fmla="*/ 318566 w 439877"/>
              <a:gd name="connsiteY115" fmla="*/ 238556 h 487550"/>
              <a:gd name="connsiteX116" fmla="*/ 319954 w 439877"/>
              <a:gd name="connsiteY116" fmla="*/ 237620 h 487550"/>
              <a:gd name="connsiteX117" fmla="*/ 320879 w 439877"/>
              <a:gd name="connsiteY117" fmla="*/ 236996 h 487550"/>
              <a:gd name="connsiteX118" fmla="*/ 321187 w 439877"/>
              <a:gd name="connsiteY118" fmla="*/ 236840 h 487550"/>
              <a:gd name="connsiteX119" fmla="*/ 343076 w 439877"/>
              <a:gd name="connsiteY119" fmla="*/ 217024 h 487550"/>
              <a:gd name="connsiteX120" fmla="*/ 346621 w 439877"/>
              <a:gd name="connsiteY120" fmla="*/ 213123 h 487550"/>
              <a:gd name="connsiteX121" fmla="*/ 349242 w 439877"/>
              <a:gd name="connsiteY121" fmla="*/ 209379 h 487550"/>
              <a:gd name="connsiteX122" fmla="*/ 351091 w 439877"/>
              <a:gd name="connsiteY122" fmla="*/ 205478 h 487550"/>
              <a:gd name="connsiteX123" fmla="*/ 352325 w 439877"/>
              <a:gd name="connsiteY123" fmla="*/ 201733 h 487550"/>
              <a:gd name="connsiteX124" fmla="*/ 352941 w 439877"/>
              <a:gd name="connsiteY124" fmla="*/ 197988 h 487550"/>
              <a:gd name="connsiteX125" fmla="*/ 352941 w 439877"/>
              <a:gd name="connsiteY125" fmla="*/ 194400 h 487550"/>
              <a:gd name="connsiteX126" fmla="*/ 352479 w 439877"/>
              <a:gd name="connsiteY126" fmla="*/ 190967 h 487550"/>
              <a:gd name="connsiteX127" fmla="*/ 351708 w 439877"/>
              <a:gd name="connsiteY127" fmla="*/ 187690 h 487550"/>
              <a:gd name="connsiteX128" fmla="*/ 350629 w 439877"/>
              <a:gd name="connsiteY128" fmla="*/ 184882 h 487550"/>
              <a:gd name="connsiteX129" fmla="*/ 349550 w 439877"/>
              <a:gd name="connsiteY129" fmla="*/ 182385 h 487550"/>
              <a:gd name="connsiteX130" fmla="*/ 348471 w 439877"/>
              <a:gd name="connsiteY130" fmla="*/ 180045 h 487550"/>
              <a:gd name="connsiteX131" fmla="*/ 347546 w 439877"/>
              <a:gd name="connsiteY131" fmla="*/ 178172 h 487550"/>
              <a:gd name="connsiteX132" fmla="*/ 346621 w 439877"/>
              <a:gd name="connsiteY132" fmla="*/ 176924 h 487550"/>
              <a:gd name="connsiteX133" fmla="*/ 346005 w 439877"/>
              <a:gd name="connsiteY133" fmla="*/ 175988 h 487550"/>
              <a:gd name="connsiteX134" fmla="*/ 345850 w 439877"/>
              <a:gd name="connsiteY134" fmla="*/ 175832 h 487550"/>
              <a:gd name="connsiteX135" fmla="*/ 267011 w 439877"/>
              <a:gd name="connsiteY135" fmla="*/ 99677 h 487550"/>
              <a:gd name="connsiteX136" fmla="*/ 275617 w 439877"/>
              <a:gd name="connsiteY136" fmla="*/ 99832 h 487550"/>
              <a:gd name="connsiteX137" fmla="*/ 284376 w 439877"/>
              <a:gd name="connsiteY137" fmla="*/ 100609 h 487550"/>
              <a:gd name="connsiteX138" fmla="*/ 292981 w 439877"/>
              <a:gd name="connsiteY138" fmla="*/ 102316 h 487550"/>
              <a:gd name="connsiteX139" fmla="*/ 301433 w 439877"/>
              <a:gd name="connsiteY139" fmla="*/ 104645 h 487550"/>
              <a:gd name="connsiteX140" fmla="*/ 309731 w 439877"/>
              <a:gd name="connsiteY140" fmla="*/ 107751 h 487550"/>
              <a:gd name="connsiteX141" fmla="*/ 317722 w 439877"/>
              <a:gd name="connsiteY141" fmla="*/ 111632 h 487550"/>
              <a:gd name="connsiteX142" fmla="*/ 325405 w 439877"/>
              <a:gd name="connsiteY142" fmla="*/ 115979 h 487550"/>
              <a:gd name="connsiteX143" fmla="*/ 332627 w 439877"/>
              <a:gd name="connsiteY143" fmla="*/ 121414 h 487550"/>
              <a:gd name="connsiteX144" fmla="*/ 339696 w 439877"/>
              <a:gd name="connsiteY144" fmla="*/ 127313 h 487550"/>
              <a:gd name="connsiteX145" fmla="*/ 346150 w 439877"/>
              <a:gd name="connsiteY145" fmla="*/ 133990 h 487550"/>
              <a:gd name="connsiteX146" fmla="*/ 355370 w 439877"/>
              <a:gd name="connsiteY146" fmla="*/ 144237 h 487550"/>
              <a:gd name="connsiteX147" fmla="*/ 334010 w 439877"/>
              <a:gd name="connsiteY147" fmla="*/ 163800 h 487550"/>
              <a:gd name="connsiteX148" fmla="*/ 330476 w 439877"/>
              <a:gd name="connsiteY148" fmla="*/ 160384 h 487550"/>
              <a:gd name="connsiteX149" fmla="*/ 326942 w 439877"/>
              <a:gd name="connsiteY149" fmla="*/ 157900 h 487550"/>
              <a:gd name="connsiteX150" fmla="*/ 323100 w 439877"/>
              <a:gd name="connsiteY150" fmla="*/ 156192 h 487550"/>
              <a:gd name="connsiteX151" fmla="*/ 319412 w 439877"/>
              <a:gd name="connsiteY151" fmla="*/ 155105 h 487550"/>
              <a:gd name="connsiteX152" fmla="*/ 315724 w 439877"/>
              <a:gd name="connsiteY152" fmla="*/ 154639 h 487550"/>
              <a:gd name="connsiteX153" fmla="*/ 312190 w 439877"/>
              <a:gd name="connsiteY153" fmla="*/ 154639 h 487550"/>
              <a:gd name="connsiteX154" fmla="*/ 308809 w 439877"/>
              <a:gd name="connsiteY154" fmla="*/ 154950 h 487550"/>
              <a:gd name="connsiteX155" fmla="*/ 305428 w 439877"/>
              <a:gd name="connsiteY155" fmla="*/ 155726 h 487550"/>
              <a:gd name="connsiteX156" fmla="*/ 302508 w 439877"/>
              <a:gd name="connsiteY156" fmla="*/ 156658 h 487550"/>
              <a:gd name="connsiteX157" fmla="*/ 299896 w 439877"/>
              <a:gd name="connsiteY157" fmla="*/ 157589 h 487550"/>
              <a:gd name="connsiteX158" fmla="*/ 297437 w 439877"/>
              <a:gd name="connsiteY158" fmla="*/ 158676 h 487550"/>
              <a:gd name="connsiteX159" fmla="*/ 295593 w 439877"/>
              <a:gd name="connsiteY159" fmla="*/ 159608 h 487550"/>
              <a:gd name="connsiteX160" fmla="*/ 294210 w 439877"/>
              <a:gd name="connsiteY160" fmla="*/ 160384 h 487550"/>
              <a:gd name="connsiteX161" fmla="*/ 293288 w 439877"/>
              <a:gd name="connsiteY161" fmla="*/ 161005 h 487550"/>
              <a:gd name="connsiteX162" fmla="*/ 292981 w 439877"/>
              <a:gd name="connsiteY162" fmla="*/ 161160 h 487550"/>
              <a:gd name="connsiteX163" fmla="*/ 269931 w 439877"/>
              <a:gd name="connsiteY163" fmla="*/ 182276 h 487550"/>
              <a:gd name="connsiteX164" fmla="*/ 266397 w 439877"/>
              <a:gd name="connsiteY164" fmla="*/ 186002 h 487550"/>
              <a:gd name="connsiteX165" fmla="*/ 263477 w 439877"/>
              <a:gd name="connsiteY165" fmla="*/ 189883 h 487550"/>
              <a:gd name="connsiteX166" fmla="*/ 261633 w 439877"/>
              <a:gd name="connsiteY166" fmla="*/ 193610 h 487550"/>
              <a:gd name="connsiteX167" fmla="*/ 260557 w 439877"/>
              <a:gd name="connsiteY167" fmla="*/ 197647 h 487550"/>
              <a:gd name="connsiteX168" fmla="*/ 260096 w 439877"/>
              <a:gd name="connsiteY168" fmla="*/ 201217 h 487550"/>
              <a:gd name="connsiteX169" fmla="*/ 260096 w 439877"/>
              <a:gd name="connsiteY169" fmla="*/ 204788 h 487550"/>
              <a:gd name="connsiteX170" fmla="*/ 260557 w 439877"/>
              <a:gd name="connsiteY170" fmla="*/ 208359 h 487550"/>
              <a:gd name="connsiteX171" fmla="*/ 261325 w 439877"/>
              <a:gd name="connsiteY171" fmla="*/ 211465 h 487550"/>
              <a:gd name="connsiteX172" fmla="*/ 262401 w 439877"/>
              <a:gd name="connsiteY172" fmla="*/ 214415 h 487550"/>
              <a:gd name="connsiteX173" fmla="*/ 263477 w 439877"/>
              <a:gd name="connsiteY173" fmla="*/ 217209 h 487550"/>
              <a:gd name="connsiteX174" fmla="*/ 264860 w 439877"/>
              <a:gd name="connsiteY174" fmla="*/ 219383 h 487550"/>
              <a:gd name="connsiteX175" fmla="*/ 265936 w 439877"/>
              <a:gd name="connsiteY175" fmla="*/ 221246 h 487550"/>
              <a:gd name="connsiteX176" fmla="*/ 266858 w 439877"/>
              <a:gd name="connsiteY176" fmla="*/ 222643 h 487550"/>
              <a:gd name="connsiteX177" fmla="*/ 267626 w 439877"/>
              <a:gd name="connsiteY177" fmla="*/ 223730 h 487550"/>
              <a:gd name="connsiteX178" fmla="*/ 267933 w 439877"/>
              <a:gd name="connsiteY178" fmla="*/ 224196 h 487550"/>
              <a:gd name="connsiteX179" fmla="*/ 240119 w 439877"/>
              <a:gd name="connsiteY179" fmla="*/ 249193 h 487550"/>
              <a:gd name="connsiteX180" fmla="*/ 162517 w 439877"/>
              <a:gd name="connsiteY180" fmla="*/ 161781 h 487550"/>
              <a:gd name="connsiteX181" fmla="*/ 201702 w 439877"/>
              <a:gd name="connsiteY181" fmla="*/ 126071 h 487550"/>
              <a:gd name="connsiteX182" fmla="*/ 208925 w 439877"/>
              <a:gd name="connsiteY182" fmla="*/ 120327 h 487550"/>
              <a:gd name="connsiteX183" fmla="*/ 216608 w 439877"/>
              <a:gd name="connsiteY183" fmla="*/ 115048 h 487550"/>
              <a:gd name="connsiteX184" fmla="*/ 224445 w 439877"/>
              <a:gd name="connsiteY184" fmla="*/ 110701 h 487550"/>
              <a:gd name="connsiteX185" fmla="*/ 232743 w 439877"/>
              <a:gd name="connsiteY185" fmla="*/ 106819 h 487550"/>
              <a:gd name="connsiteX186" fmla="*/ 241041 w 439877"/>
              <a:gd name="connsiteY186" fmla="*/ 104024 h 487550"/>
              <a:gd name="connsiteX187" fmla="*/ 249647 w 439877"/>
              <a:gd name="connsiteY187" fmla="*/ 101695 h 487550"/>
              <a:gd name="connsiteX188" fmla="*/ 258252 w 439877"/>
              <a:gd name="connsiteY188" fmla="*/ 100298 h 487550"/>
              <a:gd name="connsiteX189" fmla="*/ 396694 w 439877"/>
              <a:gd name="connsiteY189" fmla="*/ 0 h 487550"/>
              <a:gd name="connsiteX190" fmla="*/ 403195 w 439877"/>
              <a:gd name="connsiteY190" fmla="*/ 0 h 487550"/>
              <a:gd name="connsiteX191" fmla="*/ 409695 w 439877"/>
              <a:gd name="connsiteY191" fmla="*/ 461 h 487550"/>
              <a:gd name="connsiteX192" fmla="*/ 416660 w 439877"/>
              <a:gd name="connsiteY192" fmla="*/ 1689 h 487550"/>
              <a:gd name="connsiteX193" fmla="*/ 423780 w 439877"/>
              <a:gd name="connsiteY193" fmla="*/ 3532 h 487550"/>
              <a:gd name="connsiteX194" fmla="*/ 431210 w 439877"/>
              <a:gd name="connsiteY194" fmla="*/ 5989 h 487550"/>
              <a:gd name="connsiteX195" fmla="*/ 438639 w 439877"/>
              <a:gd name="connsiteY195" fmla="*/ 9214 h 487550"/>
              <a:gd name="connsiteX196" fmla="*/ 439568 w 439877"/>
              <a:gd name="connsiteY196" fmla="*/ 9828 h 487550"/>
              <a:gd name="connsiteX197" fmla="*/ 439877 w 439877"/>
              <a:gd name="connsiteY197" fmla="*/ 11056 h 487550"/>
              <a:gd name="connsiteX198" fmla="*/ 439722 w 439877"/>
              <a:gd name="connsiteY198" fmla="*/ 12438 h 487550"/>
              <a:gd name="connsiteX199" fmla="*/ 438948 w 439877"/>
              <a:gd name="connsiteY199" fmla="*/ 13974 h 487550"/>
              <a:gd name="connsiteX200" fmla="*/ 437710 w 439877"/>
              <a:gd name="connsiteY200" fmla="*/ 15663 h 487550"/>
              <a:gd name="connsiteX201" fmla="*/ 436008 w 439877"/>
              <a:gd name="connsiteY201" fmla="*/ 17352 h 487550"/>
              <a:gd name="connsiteX202" fmla="*/ 434305 w 439877"/>
              <a:gd name="connsiteY202" fmla="*/ 18427 h 487550"/>
              <a:gd name="connsiteX203" fmla="*/ 432603 w 439877"/>
              <a:gd name="connsiteY203" fmla="*/ 19195 h 487550"/>
              <a:gd name="connsiteX204" fmla="*/ 431055 w 439877"/>
              <a:gd name="connsiteY204" fmla="*/ 19502 h 487550"/>
              <a:gd name="connsiteX205" fmla="*/ 429662 w 439877"/>
              <a:gd name="connsiteY205" fmla="*/ 19195 h 487550"/>
              <a:gd name="connsiteX206" fmla="*/ 422232 w 439877"/>
              <a:gd name="connsiteY206" fmla="*/ 16124 h 487550"/>
              <a:gd name="connsiteX207" fmla="*/ 415113 w 439877"/>
              <a:gd name="connsiteY207" fmla="*/ 13667 h 487550"/>
              <a:gd name="connsiteX208" fmla="*/ 408612 w 439877"/>
              <a:gd name="connsiteY208" fmla="*/ 12131 h 487550"/>
              <a:gd name="connsiteX209" fmla="*/ 402576 w 439877"/>
              <a:gd name="connsiteY209" fmla="*/ 11056 h 487550"/>
              <a:gd name="connsiteX210" fmla="*/ 396849 w 439877"/>
              <a:gd name="connsiteY210" fmla="*/ 10442 h 487550"/>
              <a:gd name="connsiteX211" fmla="*/ 391741 w 439877"/>
              <a:gd name="connsiteY211" fmla="*/ 10442 h 487550"/>
              <a:gd name="connsiteX212" fmla="*/ 387098 w 439877"/>
              <a:gd name="connsiteY212" fmla="*/ 10749 h 487550"/>
              <a:gd name="connsiteX213" fmla="*/ 382919 w 439877"/>
              <a:gd name="connsiteY213" fmla="*/ 11517 h 487550"/>
              <a:gd name="connsiteX214" fmla="*/ 379359 w 439877"/>
              <a:gd name="connsiteY214" fmla="*/ 12592 h 487550"/>
              <a:gd name="connsiteX215" fmla="*/ 376418 w 439877"/>
              <a:gd name="connsiteY215" fmla="*/ 13820 h 487550"/>
              <a:gd name="connsiteX216" fmla="*/ 373787 w 439877"/>
              <a:gd name="connsiteY216" fmla="*/ 15356 h 487550"/>
              <a:gd name="connsiteX217" fmla="*/ 371929 w 439877"/>
              <a:gd name="connsiteY217" fmla="*/ 17045 h 487550"/>
              <a:gd name="connsiteX218" fmla="*/ 370227 w 439877"/>
              <a:gd name="connsiteY218" fmla="*/ 19348 h 487550"/>
              <a:gd name="connsiteX219" fmla="*/ 368989 w 439877"/>
              <a:gd name="connsiteY219" fmla="*/ 22266 h 487550"/>
              <a:gd name="connsiteX220" fmla="*/ 368215 w 439877"/>
              <a:gd name="connsiteY220" fmla="*/ 25644 h 487550"/>
              <a:gd name="connsiteX221" fmla="*/ 368060 w 439877"/>
              <a:gd name="connsiteY221" fmla="*/ 29330 h 487550"/>
              <a:gd name="connsiteX222" fmla="*/ 368524 w 439877"/>
              <a:gd name="connsiteY222" fmla="*/ 33476 h 487550"/>
              <a:gd name="connsiteX223" fmla="*/ 369763 w 439877"/>
              <a:gd name="connsiteY223" fmla="*/ 37929 h 487550"/>
              <a:gd name="connsiteX224" fmla="*/ 371620 w 439877"/>
              <a:gd name="connsiteY224" fmla="*/ 42689 h 487550"/>
              <a:gd name="connsiteX225" fmla="*/ 374561 w 439877"/>
              <a:gd name="connsiteY225" fmla="*/ 47603 h 487550"/>
              <a:gd name="connsiteX226" fmla="*/ 378430 w 439877"/>
              <a:gd name="connsiteY226" fmla="*/ 52671 h 487550"/>
              <a:gd name="connsiteX227" fmla="*/ 383228 w 439877"/>
              <a:gd name="connsiteY227" fmla="*/ 57892 h 487550"/>
              <a:gd name="connsiteX228" fmla="*/ 389265 w 439877"/>
              <a:gd name="connsiteY228" fmla="*/ 63113 h 487550"/>
              <a:gd name="connsiteX229" fmla="*/ 395920 w 439877"/>
              <a:gd name="connsiteY229" fmla="*/ 68948 h 487550"/>
              <a:gd name="connsiteX230" fmla="*/ 401492 w 439877"/>
              <a:gd name="connsiteY230" fmla="*/ 74630 h 487550"/>
              <a:gd name="connsiteX231" fmla="*/ 406445 w 439877"/>
              <a:gd name="connsiteY231" fmla="*/ 80311 h 487550"/>
              <a:gd name="connsiteX232" fmla="*/ 410005 w 439877"/>
              <a:gd name="connsiteY232" fmla="*/ 85839 h 487550"/>
              <a:gd name="connsiteX233" fmla="*/ 412946 w 439877"/>
              <a:gd name="connsiteY233" fmla="*/ 91214 h 487550"/>
              <a:gd name="connsiteX234" fmla="*/ 414648 w 439877"/>
              <a:gd name="connsiteY234" fmla="*/ 96742 h 487550"/>
              <a:gd name="connsiteX235" fmla="*/ 415577 w 439877"/>
              <a:gd name="connsiteY235" fmla="*/ 102117 h 487550"/>
              <a:gd name="connsiteX236" fmla="*/ 415422 w 439877"/>
              <a:gd name="connsiteY236" fmla="*/ 107338 h 487550"/>
              <a:gd name="connsiteX237" fmla="*/ 414339 w 439877"/>
              <a:gd name="connsiteY237" fmla="*/ 112559 h 487550"/>
              <a:gd name="connsiteX238" fmla="*/ 412327 w 439877"/>
              <a:gd name="connsiteY238" fmla="*/ 117626 h 487550"/>
              <a:gd name="connsiteX239" fmla="*/ 409076 w 439877"/>
              <a:gd name="connsiteY239" fmla="*/ 122694 h 487550"/>
              <a:gd name="connsiteX240" fmla="*/ 405826 w 439877"/>
              <a:gd name="connsiteY240" fmla="*/ 127147 h 487550"/>
              <a:gd name="connsiteX241" fmla="*/ 402111 w 439877"/>
              <a:gd name="connsiteY241" fmla="*/ 131447 h 487550"/>
              <a:gd name="connsiteX242" fmla="*/ 398397 w 439877"/>
              <a:gd name="connsiteY242" fmla="*/ 135132 h 487550"/>
              <a:gd name="connsiteX243" fmla="*/ 394527 w 439877"/>
              <a:gd name="connsiteY243" fmla="*/ 138817 h 487550"/>
              <a:gd name="connsiteX244" fmla="*/ 390503 w 439877"/>
              <a:gd name="connsiteY244" fmla="*/ 141889 h 487550"/>
              <a:gd name="connsiteX245" fmla="*/ 386633 w 439877"/>
              <a:gd name="connsiteY245" fmla="*/ 144960 h 487550"/>
              <a:gd name="connsiteX246" fmla="*/ 382764 w 439877"/>
              <a:gd name="connsiteY246" fmla="*/ 147417 h 487550"/>
              <a:gd name="connsiteX247" fmla="*/ 379204 w 439877"/>
              <a:gd name="connsiteY247" fmla="*/ 149567 h 487550"/>
              <a:gd name="connsiteX248" fmla="*/ 375799 w 439877"/>
              <a:gd name="connsiteY248" fmla="*/ 151409 h 487550"/>
              <a:gd name="connsiteX249" fmla="*/ 373013 w 439877"/>
              <a:gd name="connsiteY249" fmla="*/ 152945 h 487550"/>
              <a:gd name="connsiteX250" fmla="*/ 370536 w 439877"/>
              <a:gd name="connsiteY250" fmla="*/ 154327 h 487550"/>
              <a:gd name="connsiteX251" fmla="*/ 368524 w 439877"/>
              <a:gd name="connsiteY251" fmla="*/ 155248 h 487550"/>
              <a:gd name="connsiteX252" fmla="*/ 367131 w 439877"/>
              <a:gd name="connsiteY252" fmla="*/ 155862 h 487550"/>
              <a:gd name="connsiteX253" fmla="*/ 366357 w 439877"/>
              <a:gd name="connsiteY253" fmla="*/ 156016 h 487550"/>
              <a:gd name="connsiteX254" fmla="*/ 355368 w 439877"/>
              <a:gd name="connsiteY254" fmla="*/ 144192 h 487550"/>
              <a:gd name="connsiteX255" fmla="*/ 356142 w 439877"/>
              <a:gd name="connsiteY255" fmla="*/ 143117 h 487550"/>
              <a:gd name="connsiteX256" fmla="*/ 357535 w 439877"/>
              <a:gd name="connsiteY256" fmla="*/ 142349 h 487550"/>
              <a:gd name="connsiteX257" fmla="*/ 359702 w 439877"/>
              <a:gd name="connsiteY257" fmla="*/ 141735 h 487550"/>
              <a:gd name="connsiteX258" fmla="*/ 361869 w 439877"/>
              <a:gd name="connsiteY258" fmla="*/ 141121 h 487550"/>
              <a:gd name="connsiteX259" fmla="*/ 364190 w 439877"/>
              <a:gd name="connsiteY259" fmla="*/ 140660 h 487550"/>
              <a:gd name="connsiteX260" fmla="*/ 366512 w 439877"/>
              <a:gd name="connsiteY260" fmla="*/ 140199 h 487550"/>
              <a:gd name="connsiteX261" fmla="*/ 368524 w 439877"/>
              <a:gd name="connsiteY261" fmla="*/ 139892 h 487550"/>
              <a:gd name="connsiteX262" fmla="*/ 369917 w 439877"/>
              <a:gd name="connsiteY262" fmla="*/ 139739 h 487550"/>
              <a:gd name="connsiteX263" fmla="*/ 376108 w 439877"/>
              <a:gd name="connsiteY263" fmla="*/ 137435 h 487550"/>
              <a:gd name="connsiteX264" fmla="*/ 381526 w 439877"/>
              <a:gd name="connsiteY264" fmla="*/ 134978 h 487550"/>
              <a:gd name="connsiteX265" fmla="*/ 386169 w 439877"/>
              <a:gd name="connsiteY265" fmla="*/ 132368 h 487550"/>
              <a:gd name="connsiteX266" fmla="*/ 389884 w 439877"/>
              <a:gd name="connsiteY266" fmla="*/ 129911 h 487550"/>
              <a:gd name="connsiteX267" fmla="*/ 392824 w 439877"/>
              <a:gd name="connsiteY267" fmla="*/ 127300 h 487550"/>
              <a:gd name="connsiteX268" fmla="*/ 395301 w 439877"/>
              <a:gd name="connsiteY268" fmla="*/ 125151 h 487550"/>
              <a:gd name="connsiteX269" fmla="*/ 397004 w 439877"/>
              <a:gd name="connsiteY269" fmla="*/ 123154 h 487550"/>
              <a:gd name="connsiteX270" fmla="*/ 398242 w 439877"/>
              <a:gd name="connsiteY270" fmla="*/ 121619 h 487550"/>
              <a:gd name="connsiteX271" fmla="*/ 398861 w 439877"/>
              <a:gd name="connsiteY271" fmla="*/ 120697 h 487550"/>
              <a:gd name="connsiteX272" fmla="*/ 399016 w 439877"/>
              <a:gd name="connsiteY272" fmla="*/ 120390 h 487550"/>
              <a:gd name="connsiteX273" fmla="*/ 400099 w 439877"/>
              <a:gd name="connsiteY273" fmla="*/ 118701 h 487550"/>
              <a:gd name="connsiteX274" fmla="*/ 401028 w 439877"/>
              <a:gd name="connsiteY274" fmla="*/ 116858 h 487550"/>
              <a:gd name="connsiteX275" fmla="*/ 401956 w 439877"/>
              <a:gd name="connsiteY275" fmla="*/ 114862 h 487550"/>
              <a:gd name="connsiteX276" fmla="*/ 402730 w 439877"/>
              <a:gd name="connsiteY276" fmla="*/ 112712 h 487550"/>
              <a:gd name="connsiteX277" fmla="*/ 403195 w 439877"/>
              <a:gd name="connsiteY277" fmla="*/ 110102 h 487550"/>
              <a:gd name="connsiteX278" fmla="*/ 403349 w 439877"/>
              <a:gd name="connsiteY278" fmla="*/ 107491 h 487550"/>
              <a:gd name="connsiteX279" fmla="*/ 403040 w 439877"/>
              <a:gd name="connsiteY279" fmla="*/ 104574 h 487550"/>
              <a:gd name="connsiteX280" fmla="*/ 402111 w 439877"/>
              <a:gd name="connsiteY280" fmla="*/ 101349 h 487550"/>
              <a:gd name="connsiteX281" fmla="*/ 401028 w 439877"/>
              <a:gd name="connsiteY281" fmla="*/ 98124 h 487550"/>
              <a:gd name="connsiteX282" fmla="*/ 399170 w 439877"/>
              <a:gd name="connsiteY282" fmla="*/ 94592 h 487550"/>
              <a:gd name="connsiteX283" fmla="*/ 396849 w 439877"/>
              <a:gd name="connsiteY283" fmla="*/ 90600 h 487550"/>
              <a:gd name="connsiteX284" fmla="*/ 393753 w 439877"/>
              <a:gd name="connsiteY284" fmla="*/ 86607 h 487550"/>
              <a:gd name="connsiteX285" fmla="*/ 389729 w 439877"/>
              <a:gd name="connsiteY285" fmla="*/ 82154 h 487550"/>
              <a:gd name="connsiteX286" fmla="*/ 385086 w 439877"/>
              <a:gd name="connsiteY286" fmla="*/ 77547 h 487550"/>
              <a:gd name="connsiteX287" fmla="*/ 379359 w 439877"/>
              <a:gd name="connsiteY287" fmla="*/ 72633 h 487550"/>
              <a:gd name="connsiteX288" fmla="*/ 373632 w 439877"/>
              <a:gd name="connsiteY288" fmla="*/ 67720 h 487550"/>
              <a:gd name="connsiteX289" fmla="*/ 368834 w 439877"/>
              <a:gd name="connsiteY289" fmla="*/ 62499 h 487550"/>
              <a:gd name="connsiteX290" fmla="*/ 364655 w 439877"/>
              <a:gd name="connsiteY290" fmla="*/ 57277 h 487550"/>
              <a:gd name="connsiteX291" fmla="*/ 361404 w 439877"/>
              <a:gd name="connsiteY291" fmla="*/ 52210 h 487550"/>
              <a:gd name="connsiteX292" fmla="*/ 359083 w 439877"/>
              <a:gd name="connsiteY292" fmla="*/ 46989 h 487550"/>
              <a:gd name="connsiteX293" fmla="*/ 357225 w 439877"/>
              <a:gd name="connsiteY293" fmla="*/ 41768 h 487550"/>
              <a:gd name="connsiteX294" fmla="*/ 356452 w 439877"/>
              <a:gd name="connsiteY294" fmla="*/ 36701 h 487550"/>
              <a:gd name="connsiteX295" fmla="*/ 356606 w 439877"/>
              <a:gd name="connsiteY295" fmla="*/ 31633 h 487550"/>
              <a:gd name="connsiteX296" fmla="*/ 357535 w 439877"/>
              <a:gd name="connsiteY296" fmla="*/ 26873 h 487550"/>
              <a:gd name="connsiteX297" fmla="*/ 359547 w 439877"/>
              <a:gd name="connsiteY297" fmla="*/ 22112 h 487550"/>
              <a:gd name="connsiteX298" fmla="*/ 362178 w 439877"/>
              <a:gd name="connsiteY298" fmla="*/ 17659 h 487550"/>
              <a:gd name="connsiteX299" fmla="*/ 365738 w 439877"/>
              <a:gd name="connsiteY299" fmla="*/ 13206 h 487550"/>
              <a:gd name="connsiteX300" fmla="*/ 369917 w 439877"/>
              <a:gd name="connsiteY300" fmla="*/ 9521 h 487550"/>
              <a:gd name="connsiteX301" fmla="*/ 374406 w 439877"/>
              <a:gd name="connsiteY301" fmla="*/ 6296 h 487550"/>
              <a:gd name="connsiteX302" fmla="*/ 379514 w 439877"/>
              <a:gd name="connsiteY302" fmla="*/ 3839 h 487550"/>
              <a:gd name="connsiteX303" fmla="*/ 384776 w 439877"/>
              <a:gd name="connsiteY303" fmla="*/ 1996 h 487550"/>
              <a:gd name="connsiteX304" fmla="*/ 390503 w 439877"/>
              <a:gd name="connsiteY304" fmla="*/ 614 h 4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</a:cxnLst>
            <a:rect l="l" t="t" r="r" b="b"/>
            <a:pathLst>
              <a:path w="439877" h="48755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243513-4A2E-4B6A-996F-36A497629658}"/>
              </a:ext>
            </a:extLst>
          </p:cNvPr>
          <p:cNvSpPr/>
          <p:nvPr/>
        </p:nvSpPr>
        <p:spPr>
          <a:xfrm>
            <a:off x="471902" y="841395"/>
            <a:ext cx="1091563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목표 설정 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587FC8-B6CA-4FD5-83F6-D4A5348C3360}"/>
              </a:ext>
            </a:extLst>
          </p:cNvPr>
          <p:cNvSpPr/>
          <p:nvPr/>
        </p:nvSpPr>
        <p:spPr>
          <a:xfrm>
            <a:off x="491150" y="4510414"/>
            <a:ext cx="10915638" cy="204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주요과제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“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주어진 데이터와 외부 데이터를 적극 활용하여 유의미한 인사이트 발굴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”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한국 부동산 움직임이 쉽고 명확하게 보이도록 시각화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부동산 데이터로부터 사회 현상을 설명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외부 데이터를 적극 활용한 인사이트 발굴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 Python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다양한 시각화 툴을 활용한 데이터 분석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GitHub Pages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Web Hosting :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hlinkClick r:id="rId2"/>
              </a:rPr>
              <a:t>https://ljedd2.github.io/4weekproject_result/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1D1120-7FD4-454F-85EB-90B541051B90}"/>
              </a:ext>
            </a:extLst>
          </p:cNvPr>
          <p:cNvSpPr txBox="1"/>
          <p:nvPr/>
        </p:nvSpPr>
        <p:spPr>
          <a:xfrm>
            <a:off x="693018" y="2692976"/>
            <a:ext cx="20387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endParaRPr lang="en-US" altLang="ko-KR" sz="1800" dirty="0">
              <a:solidFill>
                <a:schemeClr val="bg1"/>
              </a:solidFill>
              <a:highlight>
                <a:srgbClr val="C0C0C0"/>
              </a:highlight>
            </a:endParaRPr>
          </a:p>
          <a:p>
            <a:pPr algn="ctr">
              <a:defRPr/>
            </a:pPr>
            <a:r>
              <a:rPr lang="ko-KR" altLang="en-US" sz="18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자료 조사 및 </a:t>
            </a:r>
            <a:endParaRPr lang="en-US" altLang="ko-KR" sz="1800" b="1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r>
              <a:rPr lang="ko-KR" altLang="en-US" sz="18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부동산 개념</a:t>
            </a:r>
            <a:endParaRPr lang="en-US" altLang="ko-KR" sz="1800" b="1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r>
              <a:rPr lang="ko-KR" altLang="en-US" sz="18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이해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CA3C50-97D4-435A-9682-9B1BBCE16674}"/>
              </a:ext>
            </a:extLst>
          </p:cNvPr>
          <p:cNvSpPr txBox="1"/>
          <p:nvPr/>
        </p:nvSpPr>
        <p:spPr>
          <a:xfrm>
            <a:off x="3986599" y="2757376"/>
            <a:ext cx="2038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endParaRPr lang="en-US" altLang="ko-KR" sz="1800" dirty="0">
              <a:solidFill>
                <a:schemeClr val="bg1"/>
              </a:solidFill>
              <a:highlight>
                <a:srgbClr val="C0C0C0"/>
              </a:highlight>
            </a:endParaRPr>
          </a:p>
          <a:p>
            <a:pPr algn="ctr">
              <a:defRPr/>
            </a:pPr>
            <a:r>
              <a:rPr lang="ko-KR" altLang="en-US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전처리와</a:t>
            </a:r>
            <a:endParaRPr lang="en-US" altLang="ko-KR" b="1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r>
              <a:rPr lang="ko-KR" altLang="en-US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시각화 </a:t>
            </a:r>
            <a:endParaRPr lang="ko-KR" altLang="en-US" sz="1800" b="1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418070-D779-4F51-8FA3-300D0C09099F}"/>
              </a:ext>
            </a:extLst>
          </p:cNvPr>
          <p:cNvSpPr txBox="1"/>
          <p:nvPr/>
        </p:nvSpPr>
        <p:spPr>
          <a:xfrm>
            <a:off x="7260120" y="2706293"/>
            <a:ext cx="2038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endParaRPr lang="en-US" altLang="ko-KR" sz="1800" dirty="0">
              <a:solidFill>
                <a:schemeClr val="bg1"/>
              </a:solidFill>
              <a:highlight>
                <a:srgbClr val="C0C0C0"/>
              </a:highlight>
            </a:endParaRPr>
          </a:p>
          <a:p>
            <a:pPr algn="ctr">
              <a:defRPr/>
            </a:pPr>
            <a:r>
              <a:rPr lang="ko-KR" altLang="en-US" sz="18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문제 원인 파악과</a:t>
            </a:r>
            <a:endParaRPr lang="en-US" altLang="ko-KR" sz="1800" b="1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r>
              <a:rPr lang="ko-KR" altLang="en-US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해결방안 제시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E7C607-5419-4F66-A127-A397AFBD1B8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contents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579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8C3EBF-868A-4DCC-8CFB-9E898B747A87}"/>
              </a:ext>
            </a:extLst>
          </p:cNvPr>
          <p:cNvSpPr/>
          <p:nvPr/>
        </p:nvSpPr>
        <p:spPr>
          <a:xfrm>
            <a:off x="419098" y="862357"/>
            <a:ext cx="10968442" cy="2457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행정구역별 인구 이동의 변화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청년층 인구의 탈 서울화 </a:t>
            </a:r>
            <a:r>
              <a:rPr lang="en-US" altLang="ko-KR" sz="1050" b="1" dirty="0">
                <a:solidFill>
                  <a:schemeClr val="accent1"/>
                </a:solidFill>
              </a:rPr>
              <a:t>* </a:t>
            </a:r>
            <a:r>
              <a:rPr lang="ko-KR" altLang="en-US" sz="1050" b="1" dirty="0">
                <a:solidFill>
                  <a:schemeClr val="accent1"/>
                </a:solidFill>
              </a:rPr>
              <a:t>이미지 클릭 시 대화형 시각화 </a:t>
            </a:r>
            <a:r>
              <a:rPr lang="en-US" altLang="ko-KR" sz="1050" b="1" dirty="0">
                <a:solidFill>
                  <a:schemeClr val="accent1"/>
                </a:solidFill>
              </a:rPr>
              <a:t>page </a:t>
            </a:r>
            <a:r>
              <a:rPr lang="ko-KR" altLang="en-US" sz="1050" b="1" dirty="0">
                <a:solidFill>
                  <a:schemeClr val="accent1"/>
                </a:solidFill>
              </a:rPr>
              <a:t>로드 </a:t>
            </a:r>
            <a:endParaRPr lang="en-US" altLang="ko-KR" sz="1050" b="1" dirty="0">
              <a:solidFill>
                <a:schemeClr val="accent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 인구는 서울로 이동하는 반면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30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 인구는 서울에서 외곽으로 빠져나가는 추세이다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경기도는 최근 들어 청년층의 전입 인구가 증가하고 있음을 알 수 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치솟는 서울 집값을 감당하기 어려운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20·30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대가 상대적으로 부담이 적은 지역으로 이동하고 있음을 추측할 수 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7" name="그림 26">
            <a:hlinkClick r:id="rId2"/>
            <a:extLst>
              <a:ext uri="{FF2B5EF4-FFF2-40B4-BE49-F238E27FC236}">
                <a16:creationId xmlns:a16="http://schemas.microsoft.com/office/drawing/2014/main" id="{5611CC6D-8DB6-4721-B8CE-A1834571A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372"/>
          <a:stretch/>
        </p:blipFill>
        <p:spPr>
          <a:xfrm>
            <a:off x="613401" y="3518901"/>
            <a:ext cx="10589670" cy="262201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68599E9-09F7-420F-9D79-762F0D607976}"/>
              </a:ext>
            </a:extLst>
          </p:cNvPr>
          <p:cNvSpPr txBox="1"/>
          <p:nvPr/>
        </p:nvSpPr>
        <p:spPr>
          <a:xfrm>
            <a:off x="524681" y="3144089"/>
            <a:ext cx="10697640" cy="374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서울특별시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				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     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경기도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533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8C3EBF-868A-4DCC-8CFB-9E898B747A87}"/>
              </a:ext>
            </a:extLst>
          </p:cNvPr>
          <p:cNvSpPr/>
          <p:nvPr/>
        </p:nvSpPr>
        <p:spPr>
          <a:xfrm>
            <a:off x="419098" y="862357"/>
            <a:ext cx="10968442" cy="1903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행정구역별 인구 이동의 변화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청년층 인구의 탈 서울화 </a:t>
            </a:r>
            <a:endParaRPr lang="en-US" altLang="ko-KR" sz="105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Folium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지역별 청년 인구 수 변화 지도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C4A96E-CE9C-4E51-8830-03FA6D46B9DF}"/>
              </a:ext>
            </a:extLst>
          </p:cNvPr>
          <p:cNvGrpSpPr/>
          <p:nvPr/>
        </p:nvGrpSpPr>
        <p:grpSpPr>
          <a:xfrm>
            <a:off x="584316" y="2765635"/>
            <a:ext cx="10590196" cy="2926523"/>
            <a:chOff x="519763" y="2424714"/>
            <a:chExt cx="10590196" cy="2926523"/>
          </a:xfrm>
        </p:grpSpPr>
        <p:pic>
          <p:nvPicPr>
            <p:cNvPr id="4" name="그림 3" descr="지도이(가) 표시된 사진&#10;&#10;자동 생성된 설명">
              <a:extLst>
                <a:ext uri="{FF2B5EF4-FFF2-40B4-BE49-F238E27FC236}">
                  <a16:creationId xmlns:a16="http://schemas.microsoft.com/office/drawing/2014/main" id="{E22C8B64-7E83-4FB6-A9D9-7506B2A11A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735" t="30922" r="34925" b="20797"/>
            <a:stretch/>
          </p:blipFill>
          <p:spPr>
            <a:xfrm>
              <a:off x="519763" y="2756011"/>
              <a:ext cx="2495352" cy="257285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7" name="그림 6" descr="지도이(가) 표시된 사진&#10;&#10;자동 생성된 설명">
              <a:extLst>
                <a:ext uri="{FF2B5EF4-FFF2-40B4-BE49-F238E27FC236}">
                  <a16:creationId xmlns:a16="http://schemas.microsoft.com/office/drawing/2014/main" id="{BE4C4B46-DBA4-4B59-8A16-27A94F285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948" t="30459" r="35695" b="24455"/>
            <a:stretch/>
          </p:blipFill>
          <p:spPr>
            <a:xfrm>
              <a:off x="3192319" y="2740138"/>
              <a:ext cx="2495352" cy="25983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9" name="그림 18" descr="지도이(가) 표시된 사진&#10;&#10;자동 생성된 설명">
              <a:extLst>
                <a:ext uri="{FF2B5EF4-FFF2-40B4-BE49-F238E27FC236}">
                  <a16:creationId xmlns:a16="http://schemas.microsoft.com/office/drawing/2014/main" id="{18D7BD7D-01BE-41D2-AA5B-B39C8321F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421" t="30991" r="35605" b="24630"/>
            <a:stretch/>
          </p:blipFill>
          <p:spPr>
            <a:xfrm>
              <a:off x="5879199" y="2752886"/>
              <a:ext cx="2495352" cy="25983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1" name="그림 20" descr="지도이(가) 표시된 사진&#10;&#10;자동 생성된 설명">
              <a:extLst>
                <a:ext uri="{FF2B5EF4-FFF2-40B4-BE49-F238E27FC236}">
                  <a16:creationId xmlns:a16="http://schemas.microsoft.com/office/drawing/2014/main" id="{D142E4D5-59C3-4EB5-B4E0-0068453CA5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435" t="29275" r="36292" b="25872"/>
            <a:stretch/>
          </p:blipFill>
          <p:spPr>
            <a:xfrm>
              <a:off x="8568554" y="2765635"/>
              <a:ext cx="2364490" cy="256322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04703B-8912-4299-A23D-2F017D46B5ED}"/>
                </a:ext>
              </a:extLst>
            </p:cNvPr>
            <p:cNvSpPr txBox="1"/>
            <p:nvPr/>
          </p:nvSpPr>
          <p:spPr>
            <a:xfrm>
              <a:off x="696678" y="2424714"/>
              <a:ext cx="10413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       2015		       2017 		        2018		       2020</a:t>
              </a:r>
              <a:endParaRPr lang="ko-KR" altLang="en-US" dirty="0"/>
            </a:p>
          </p:txBody>
        </p:sp>
      </p:grp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44073B93-256F-4581-BCFF-5A296FC077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105" t="15767" r="-387" b="79808"/>
          <a:stretch/>
        </p:blipFill>
        <p:spPr>
          <a:xfrm>
            <a:off x="3540453" y="5818461"/>
            <a:ext cx="4423541" cy="3034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485533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3324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0C6A8F-B7A1-4C1B-93F2-54D59DD7D2B5}"/>
              </a:ext>
            </a:extLst>
          </p:cNvPr>
          <p:cNvSpPr/>
          <p:nvPr/>
        </p:nvSpPr>
        <p:spPr>
          <a:xfrm>
            <a:off x="419098" y="862357"/>
            <a:ext cx="10968442" cy="2180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+mj-lt"/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+mj-lt"/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+mj-lt"/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2.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지역별 이동 연령대와 이동 사유 변화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연간 지역별 전입*전출 사유 분석 </a:t>
            </a:r>
            <a:r>
              <a:rPr lang="en-US" altLang="ko-KR" sz="1050" b="1" dirty="0">
                <a:solidFill>
                  <a:schemeClr val="accent1"/>
                </a:solidFill>
              </a:rPr>
              <a:t>* </a:t>
            </a:r>
            <a:r>
              <a:rPr lang="ko-KR" altLang="en-US" sz="1050" b="1" dirty="0">
                <a:solidFill>
                  <a:schemeClr val="accent1"/>
                </a:solidFill>
              </a:rPr>
              <a:t>이미지 클릭 시 대화형 시각화 </a:t>
            </a:r>
            <a:r>
              <a:rPr lang="en-US" altLang="ko-KR" sz="1050" b="1" dirty="0">
                <a:solidFill>
                  <a:schemeClr val="accent1"/>
                </a:solidFill>
              </a:rPr>
              <a:t>page </a:t>
            </a:r>
            <a:r>
              <a:rPr lang="ko-KR" altLang="en-US" sz="1050" b="1" dirty="0">
                <a:solidFill>
                  <a:schemeClr val="accent1"/>
                </a:solidFill>
              </a:rPr>
              <a:t>로드 </a:t>
            </a:r>
            <a:endParaRPr lang="en-US" altLang="ko-KR" sz="1050" b="1" dirty="0">
              <a:solidFill>
                <a:prstClr val="black">
                  <a:lumMod val="65000"/>
                  <a:lumOff val="35000"/>
                </a:prstClr>
              </a:solidFill>
              <a:latin typeface="+mj-lt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서울의 경우 직업을 이유로 유입된 인구가 약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36%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를 차지하였고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주택을 이유로 전출을 선택한 인구가 약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32%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나 된다는 것을 알 수 있었다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.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+mj-lt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20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대 인구의 직업을 이유로 서울로 이동하지만 내 집 마련의 시기가 오면 결국 서울을 떠난다는 것으로 해석된다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.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  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-&gt;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경기도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세종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인천으로 전입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-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일자리를 얻었음에도 불구하고 수도를 빠져나가는 이유는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“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주택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＂</a:t>
            </a:r>
            <a:endParaRPr lang="ko-KR" altLang="en-US" sz="1100" b="1" dirty="0">
              <a:solidFill>
                <a:prstClr val="black">
                  <a:lumMod val="65000"/>
                  <a:lumOff val="35000"/>
                </a:prstClr>
              </a:solidFill>
              <a:latin typeface="+mj-lt"/>
            </a:endParaRPr>
          </a:p>
        </p:txBody>
      </p:sp>
      <p:pic>
        <p:nvPicPr>
          <p:cNvPr id="19" name="그림 18">
            <a:hlinkClick r:id="rId2"/>
            <a:extLst>
              <a:ext uri="{FF2B5EF4-FFF2-40B4-BE49-F238E27FC236}">
                <a16:creationId xmlns:a16="http://schemas.microsoft.com/office/drawing/2014/main" id="{FFDD923A-30CD-478B-AF70-20AEA6BFD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12" y="3181618"/>
            <a:ext cx="8931414" cy="345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719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99C043-76FA-436A-BE3A-A8C6AF1B6FCC}"/>
              </a:ext>
            </a:extLst>
          </p:cNvPr>
          <p:cNvSpPr/>
          <p:nvPr/>
        </p:nvSpPr>
        <p:spPr>
          <a:xfrm>
            <a:off x="419098" y="862357"/>
            <a:ext cx="10968442" cy="2180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청년 세대 가구의 형태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수도권 가구원수별 가구 수 변화 </a:t>
            </a:r>
            <a:r>
              <a:rPr lang="en-US" altLang="ko-KR" sz="1050" b="1" dirty="0">
                <a:solidFill>
                  <a:schemeClr val="accent1"/>
                </a:solidFill>
              </a:rPr>
              <a:t>* </a:t>
            </a:r>
            <a:r>
              <a:rPr lang="ko-KR" altLang="en-US" sz="1050" b="1" dirty="0">
                <a:solidFill>
                  <a:schemeClr val="accent1"/>
                </a:solidFill>
              </a:rPr>
              <a:t>이미지 클릭 시 대화형 시각화 </a:t>
            </a:r>
            <a:r>
              <a:rPr lang="en-US" altLang="ko-KR" sz="1050" b="1" dirty="0">
                <a:solidFill>
                  <a:schemeClr val="accent1"/>
                </a:solidFill>
              </a:rPr>
              <a:t>page </a:t>
            </a:r>
            <a:r>
              <a:rPr lang="ko-KR" altLang="en-US" sz="1050" b="1" dirty="0">
                <a:solidFill>
                  <a:schemeClr val="accent1"/>
                </a:solidFill>
              </a:rPr>
              <a:t>로드 </a:t>
            </a:r>
            <a:endParaRPr lang="en-US" altLang="ko-KR" sz="1050" b="1" dirty="0">
              <a:solidFill>
                <a:schemeClr val="accent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2016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 대비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2020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 가구 비율이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4%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증가하였다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4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인가구의 비율은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3%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감소하였다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1~2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 가구가 증가하는 추세이며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3~4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 가구는 점점 감소하고 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 가구의 경우 결혼을 하지 않거나 늦게 하려는 인구 또는 사별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이혼으로 인해 혼자 살아가는 노인 세대 등이 있을 것이라고 예상된다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endParaRPr lang="ko-KR" altLang="en-US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1" name="그림 20">
            <a:hlinkClick r:id="rId2"/>
            <a:extLst>
              <a:ext uri="{FF2B5EF4-FFF2-40B4-BE49-F238E27FC236}">
                <a16:creationId xmlns:a16="http://schemas.microsoft.com/office/drawing/2014/main" id="{402024F3-B2A5-4ABF-8BB0-14513D163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33" y="3060833"/>
            <a:ext cx="8193734" cy="3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858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99C043-76FA-436A-BE3A-A8C6AF1B6FCC}"/>
              </a:ext>
            </a:extLst>
          </p:cNvPr>
          <p:cNvSpPr/>
          <p:nvPr/>
        </p:nvSpPr>
        <p:spPr>
          <a:xfrm>
            <a:off x="419098" y="862357"/>
            <a:ext cx="10968442" cy="3097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청년 세대 가구의 형태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수도권 청년층 연령대별 가구 수 변화 </a:t>
            </a:r>
            <a:r>
              <a:rPr lang="en-US" altLang="ko-KR" sz="1050" b="1" dirty="0">
                <a:solidFill>
                  <a:schemeClr val="accent1"/>
                </a:solidFill>
              </a:rPr>
              <a:t>* </a:t>
            </a:r>
            <a:r>
              <a:rPr lang="ko-KR" altLang="en-US" sz="1050" b="1" dirty="0">
                <a:solidFill>
                  <a:schemeClr val="accent1"/>
                </a:solidFill>
              </a:rPr>
              <a:t>이미지 클릭 시 대화형 시각화 </a:t>
            </a:r>
            <a:r>
              <a:rPr lang="en-US" altLang="ko-KR" sz="1050" b="1" dirty="0">
                <a:solidFill>
                  <a:schemeClr val="accent1"/>
                </a:solidFill>
              </a:rPr>
              <a:t>page </a:t>
            </a:r>
            <a:r>
              <a:rPr lang="ko-KR" altLang="en-US" sz="1050" b="1" dirty="0">
                <a:solidFill>
                  <a:schemeClr val="accent1"/>
                </a:solidFill>
              </a:rPr>
              <a:t>로드 </a:t>
            </a:r>
            <a:endParaRPr lang="en-US" altLang="ko-KR" sz="105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2016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년에 비해 청년층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인가구의 비율이 점점 더 늘어나고 있는 추세이다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서울 시 청년층 전체 가구 수의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58%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 가구이며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사회초년생 이외에도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점점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30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 가구의 비율도 함께 늘어나고 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자신의 일을 마음껏 하고 싶어하는 사회적 분위기 또는 부족한 일자리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물가 상승으로 결혼을 하지 않으려 하거나 늦게 하려는 사람이 많아지면서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혼자 사는 인구가 증가하고 있음으로 해석된다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4" name="그림 23">
            <a:hlinkClick r:id="rId2"/>
            <a:extLst>
              <a:ext uri="{FF2B5EF4-FFF2-40B4-BE49-F238E27FC236}">
                <a16:creationId xmlns:a16="http://schemas.microsoft.com/office/drawing/2014/main" id="{CC4CF2E8-BE7F-46F4-9D74-F9F064D92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090" y="3413830"/>
            <a:ext cx="8353819" cy="312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84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99C043-76FA-436A-BE3A-A8C6AF1B6FCC}"/>
              </a:ext>
            </a:extLst>
          </p:cNvPr>
          <p:cNvSpPr/>
          <p:nvPr/>
        </p:nvSpPr>
        <p:spPr>
          <a:xfrm>
            <a:off x="419098" y="862357"/>
            <a:ext cx="11164544" cy="2180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서울 시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인가구의 주택 주거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점유 형태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주거형태 </a:t>
            </a:r>
            <a:r>
              <a:rPr lang="en-US" altLang="ko-KR" sz="1050" b="1" dirty="0">
                <a:solidFill>
                  <a:schemeClr val="accent1"/>
                </a:solidFill>
              </a:rPr>
              <a:t>* </a:t>
            </a:r>
            <a:r>
              <a:rPr lang="ko-KR" altLang="en-US" sz="1050" b="1" dirty="0">
                <a:solidFill>
                  <a:schemeClr val="accent1"/>
                </a:solidFill>
              </a:rPr>
              <a:t>이미지 클릭 시 대화형 시각화 </a:t>
            </a:r>
            <a:r>
              <a:rPr lang="en-US" altLang="ko-KR" sz="1050" b="1" dirty="0">
                <a:solidFill>
                  <a:schemeClr val="accent1"/>
                </a:solidFill>
              </a:rPr>
              <a:t>page </a:t>
            </a:r>
            <a:r>
              <a:rPr lang="ko-KR" altLang="en-US" sz="1050" b="1" dirty="0">
                <a:solidFill>
                  <a:schemeClr val="accent1"/>
                </a:solidFill>
              </a:rPr>
              <a:t>로드 </a:t>
            </a:r>
            <a:endParaRPr lang="en-US" altLang="ko-KR" sz="105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청년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인가구의  아파트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단독주택 거주 비율은 감소하였으며 오피스텔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여관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숙박업소 등과 같은 주택 이외의 거처 거주 비율이 눈에 띄게 상승하였다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 가구의 증가로 세대 분화가 이루어지며 그에 따라 도심 주택수요는 더 증가하였다고 해석된다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 가구가 주된 가구 유형이 되고 있으며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3~4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 가족 중심의 주택을 찾는 사람이 감소하고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1~2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인용 초소형 평형대 주택의 수요가 증가하고 있는 추세이다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pic>
        <p:nvPicPr>
          <p:cNvPr id="30" name="그림 29">
            <a:hlinkClick r:id="rId2"/>
            <a:extLst>
              <a:ext uri="{FF2B5EF4-FFF2-40B4-BE49-F238E27FC236}">
                <a16:creationId xmlns:a16="http://schemas.microsoft.com/office/drawing/2014/main" id="{B551C9DA-369E-4985-8038-354B76DE8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749" y="3280918"/>
            <a:ext cx="8549402" cy="319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95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Population migration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60400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3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99C043-76FA-436A-BE3A-A8C6AF1B6FCC}"/>
              </a:ext>
            </a:extLst>
          </p:cNvPr>
          <p:cNvSpPr/>
          <p:nvPr/>
        </p:nvSpPr>
        <p:spPr>
          <a:xfrm>
            <a:off x="419098" y="862357"/>
            <a:ext cx="10968442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서울 시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인가구의 주택 주거 및 점유 형태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85E2AF-4050-4C8C-B9A2-EA38E5629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8" y="2182051"/>
            <a:ext cx="3747490" cy="40550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E22879-29D6-43E8-B896-3CC702436731}"/>
              </a:ext>
            </a:extLst>
          </p:cNvPr>
          <p:cNvSpPr txBox="1"/>
          <p:nvPr/>
        </p:nvSpPr>
        <p:spPr>
          <a:xfrm>
            <a:off x="294197" y="6237120"/>
            <a:ext cx="5609122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hlinkClick r:id="rId3"/>
              </a:rPr>
              <a:t>https://news.v.daum.net/v/20210508135541158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067C75-15BD-4485-945F-2F9A37A8803F}"/>
              </a:ext>
            </a:extLst>
          </p:cNvPr>
          <p:cNvSpPr txBox="1"/>
          <p:nvPr/>
        </p:nvSpPr>
        <p:spPr>
          <a:xfrm>
            <a:off x="4585686" y="2169835"/>
            <a:ext cx="6013294" cy="3149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점유 형태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전체 가구에서는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주택 자가 비중이 절반 이상이지만 오른쪽 차트의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 가구의 경우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자가 비중이 낮고 전세와 월세가 더 높은 비중을 차지하고 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초기 자산이 없는 경우 전세보다 월세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월세 중에서도 보증금이 낮고 월세가 높은 주택 형태에서 거주하기 때문에 주거비 부담이 심화된다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따라서 정부 차원의 공공임대와 같은 공적 주거 지원이 필요한 것으로 판단된다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 가구를 위한 공공임대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공공확대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1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 가구 유형에 대한 정책 설계 등이 요구되고 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주거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&amp;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점유형태의 변화로 혼인과 출산에 대한 인식도 변화하고 있음을 예상할 수 있었다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238765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3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40182" y="2266630"/>
            <a:ext cx="3916677" cy="2355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Part</a:t>
            </a:r>
            <a:r>
              <a:rPr lang="ko-KR" altLang="en-US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4.</a:t>
            </a:r>
            <a:r>
              <a:rPr lang="ko-KR" altLang="en-US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endParaRPr lang="en-US" altLang="ko-KR" sz="4400" b="1" kern="0" dirty="0">
              <a:ln w="12700">
                <a:noFill/>
              </a:ln>
              <a:solidFill>
                <a:prstClr val="white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>
              <a:defRPr/>
            </a:pPr>
            <a:r>
              <a:rPr lang="ko-KR" altLang="en-US" sz="4400" b="1" kern="0" dirty="0" err="1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비혼과</a:t>
            </a:r>
            <a:r>
              <a:rPr lang="ko-KR" altLang="en-US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저출산 </a:t>
            </a:r>
            <a:endParaRPr lang="en-US" altLang="ko-KR" sz="4400" b="1" kern="0" dirty="0">
              <a:ln w="12700">
                <a:noFill/>
              </a:ln>
              <a:solidFill>
                <a:prstClr val="white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>
              <a:defRPr/>
            </a:pP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정현준</a:t>
            </a: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endParaRPr lang="en-US" altLang="ko-KR" sz="4400" b="1" kern="0" dirty="0">
              <a:ln w="12700">
                <a:noFill/>
              </a:ln>
              <a:solidFill>
                <a:prstClr val="white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white"/>
                </a:solidFill>
              </a:rPr>
              <a:t>한국 부동산 데이터 분석을 통한 청년 세대 내 집 마련의 현실</a:t>
            </a:r>
            <a:endParaRPr lang="en-US" altLang="ko-KR" sz="10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568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Low fertility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60400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4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99C043-76FA-436A-BE3A-A8C6AF1B6FCC}"/>
              </a:ext>
            </a:extLst>
          </p:cNvPr>
          <p:cNvSpPr/>
          <p:nvPr/>
        </p:nvSpPr>
        <p:spPr>
          <a:xfrm>
            <a:off x="419098" y="862357"/>
            <a:ext cx="10968442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5.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비혼과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저출산 현상 심화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14C7C0-B315-4874-AA99-53E4DFD12277}"/>
              </a:ext>
            </a:extLst>
          </p:cNvPr>
          <p:cNvSpPr txBox="1"/>
          <p:nvPr/>
        </p:nvSpPr>
        <p:spPr>
          <a:xfrm>
            <a:off x="419098" y="1897671"/>
            <a:ext cx="6126480" cy="3195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자료 조사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출산율과 혼인율의 변화를 그래프로 표현하여 알아본다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데이터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출처 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: KOSIS </a:t>
            </a:r>
            <a:r>
              <a:rPr lang="ko-KR" altLang="en-US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국가통계포털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- 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인구동향조사 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- 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출생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출생아수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합계출산율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자연증가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.csv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합계출산율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연령별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출산율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.csv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시군구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평균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출산연령별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_5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세간격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.csv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_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일반혼인율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.csv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연령별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_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혼인율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.csv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시도별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_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평균초혼연령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.csv</a:t>
            </a:r>
          </a:p>
        </p:txBody>
      </p:sp>
    </p:spTree>
    <p:extLst>
      <p:ext uri="{BB962C8B-B14F-4D97-AF65-F5344CB8AC3E}">
        <p14:creationId xmlns:p14="http://schemas.microsoft.com/office/powerpoint/2010/main" val="17536031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Low fertility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통한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4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7856F9-DA7A-4593-A4D9-436E949DA11C}"/>
              </a:ext>
            </a:extLst>
          </p:cNvPr>
          <p:cNvSpPr txBox="1"/>
          <p:nvPr/>
        </p:nvSpPr>
        <p:spPr>
          <a:xfrm>
            <a:off x="419100" y="770778"/>
            <a:ext cx="10167831" cy="2461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5.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비혼과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저출산 현상 심화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접근방법에 대한 간단한 설명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- KOSIS </a:t>
            </a:r>
            <a:r>
              <a:rPr lang="ko-KR" altLang="en-US" sz="12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국가통계포털의</a:t>
            </a:r>
            <a:r>
              <a:rPr lang="ko-KR" altLang="en-US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 자료를 받아 바로 사용할 수 있게 </a:t>
            </a:r>
            <a:r>
              <a:rPr lang="en-US" altLang="ko-KR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csv</a:t>
            </a:r>
            <a:r>
              <a:rPr lang="ko-KR" altLang="en-US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파일을 직접 수정하지 않고 </a:t>
            </a:r>
            <a:r>
              <a:rPr lang="en-US" altLang="ko-KR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python</a:t>
            </a:r>
            <a:r>
              <a:rPr lang="ko-KR" altLang="en-US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을 사용하여 </a:t>
            </a:r>
            <a:r>
              <a:rPr lang="ko-KR" altLang="en-US" sz="12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전처리했다</a:t>
            </a:r>
            <a:r>
              <a:rPr lang="en-US" altLang="ko-KR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- </a:t>
            </a:r>
            <a:r>
              <a:rPr lang="en-US" altLang="ko-KR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nan</a:t>
            </a:r>
            <a:r>
              <a:rPr lang="ko-KR" altLang="en-US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값이나 의미 없는 행</a:t>
            </a:r>
            <a:r>
              <a:rPr lang="en-US" altLang="ko-KR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또는 열</a:t>
            </a:r>
            <a:r>
              <a:rPr lang="en-US" altLang="ko-KR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ko-KR" altLang="en-US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은 제거하고 자료를 전치하거나  데이터 값을 적절하게 변경하고</a:t>
            </a:r>
            <a:r>
              <a:rPr lang="en-US" altLang="ko-KR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데이터를 </a:t>
            </a:r>
            <a:r>
              <a:rPr lang="ko-KR" altLang="en-US" sz="12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재구조화하여</a:t>
            </a:r>
            <a:r>
              <a:rPr lang="ko-KR" altLang="en-US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 그래프로 표현했을 때 알아보기 쉽게 하기 위한 작업을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- </a:t>
            </a:r>
            <a:r>
              <a:rPr lang="ko-KR" altLang="en-US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데이터는 연령별</a:t>
            </a:r>
            <a:r>
              <a:rPr lang="en-US" altLang="ko-KR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성별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지역별로 구분하여 내용을 비교하기 쉽게 처리했다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46B8DB5-329D-4C53-8A22-5ED1343E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277582"/>
            <a:ext cx="4542118" cy="6708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6A61BA-85B6-47B1-A168-3C1E79AB7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103686"/>
            <a:ext cx="4542118" cy="26400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DA62EC8-F75A-4AD8-8D70-E1B73A4A6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124" y="3277582"/>
            <a:ext cx="5351946" cy="12923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7292C9C-2EC9-48C6-B047-B464F34D3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124" y="5570519"/>
            <a:ext cx="4823049" cy="992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1F495D-958E-4E6A-8C46-718A43A96395}"/>
              </a:ext>
            </a:extLst>
          </p:cNvPr>
          <p:cNvSpPr txBox="1"/>
          <p:nvPr/>
        </p:nvSpPr>
        <p:spPr>
          <a:xfrm>
            <a:off x="5599124" y="4674971"/>
            <a:ext cx="52493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rgbClr val="212121"/>
                </a:solidFill>
                <a:latin typeface="+mn-ea"/>
              </a:rPr>
              <a:t>기존 </a:t>
            </a:r>
            <a:r>
              <a:rPr lang="en-US" altLang="ko-KR" sz="1400" dirty="0">
                <a:solidFill>
                  <a:srgbClr val="212121"/>
                </a:solidFill>
                <a:latin typeface="+mn-ea"/>
              </a:rPr>
              <a:t>csv</a:t>
            </a:r>
            <a:r>
              <a:rPr lang="ko-KR" altLang="en-US" sz="1400" dirty="0">
                <a:solidFill>
                  <a:srgbClr val="212121"/>
                </a:solidFill>
                <a:latin typeface="+mn-ea"/>
              </a:rPr>
              <a:t>파일을 전치하고 </a:t>
            </a:r>
            <a:r>
              <a:rPr lang="en-US" altLang="ko-KR" sz="1400" dirty="0">
                <a:solidFill>
                  <a:srgbClr val="212121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212121"/>
                </a:solidFill>
                <a:latin typeface="+mn-ea"/>
              </a:rPr>
              <a:t>항목</a:t>
            </a:r>
            <a:r>
              <a:rPr lang="en-US" altLang="ko-KR" sz="1400" dirty="0">
                <a:solidFill>
                  <a:srgbClr val="212121"/>
                </a:solidFill>
                <a:latin typeface="+mn-ea"/>
              </a:rPr>
              <a:t>','</a:t>
            </a:r>
            <a:r>
              <a:rPr lang="ko-KR" altLang="en-US" sz="1400" dirty="0">
                <a:solidFill>
                  <a:srgbClr val="212121"/>
                </a:solidFill>
                <a:latin typeface="+mn-ea"/>
              </a:rPr>
              <a:t>단위</a:t>
            </a:r>
            <a:r>
              <a:rPr lang="en-US" altLang="ko-KR" sz="1400" dirty="0">
                <a:solidFill>
                  <a:srgbClr val="212121"/>
                </a:solidFill>
                <a:latin typeface="+mn-ea"/>
              </a:rPr>
              <a:t>' </a:t>
            </a:r>
            <a:r>
              <a:rPr lang="ko-KR" altLang="en-US" sz="1400" dirty="0">
                <a:solidFill>
                  <a:srgbClr val="212121"/>
                </a:solidFill>
                <a:latin typeface="+mn-ea"/>
              </a:rPr>
              <a:t>등 불필요한 행을 제거했습니다</a:t>
            </a:r>
            <a:r>
              <a:rPr lang="en-US" altLang="ko-KR" sz="1400" dirty="0">
                <a:solidFill>
                  <a:srgbClr val="212121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212121"/>
                </a:solidFill>
                <a:latin typeface="+mn-ea"/>
              </a:rPr>
              <a:t>그래프로 표현하기 위해 값들을 실수화하고 연도 뒤에  </a:t>
            </a:r>
            <a:r>
              <a:rPr lang="en-US" altLang="ko-KR" sz="1400" dirty="0">
                <a:solidFill>
                  <a:srgbClr val="212121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212121"/>
                </a:solidFill>
                <a:latin typeface="+mn-ea"/>
              </a:rPr>
              <a:t>년</a:t>
            </a:r>
            <a:r>
              <a:rPr lang="en-US" altLang="ko-KR" sz="1400" dirty="0">
                <a:solidFill>
                  <a:srgbClr val="212121"/>
                </a:solidFill>
                <a:latin typeface="+mn-ea"/>
              </a:rPr>
              <a:t>'</a:t>
            </a:r>
            <a:r>
              <a:rPr lang="ko-KR" altLang="en-US" sz="1400" dirty="0">
                <a:solidFill>
                  <a:srgbClr val="212121"/>
                </a:solidFill>
                <a:latin typeface="+mn-ea"/>
              </a:rPr>
              <a:t>을 제거하여 간단하게 변경했다</a:t>
            </a:r>
            <a:r>
              <a:rPr lang="en-US" altLang="ko-KR" sz="1400" dirty="0">
                <a:solidFill>
                  <a:srgbClr val="212121"/>
                </a:solidFill>
                <a:latin typeface="+mn-ea"/>
              </a:rPr>
              <a:t>.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DD3A451-2A9C-4191-91A9-4DE23A1A691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961218" y="6066919"/>
            <a:ext cx="637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INTRODUCTION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contents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F24FF2-036F-4666-A853-85E9A5E3594A}"/>
              </a:ext>
            </a:extLst>
          </p:cNvPr>
          <p:cNvSpPr/>
          <p:nvPr/>
        </p:nvSpPr>
        <p:spPr>
          <a:xfrm>
            <a:off x="4292676" y="3461729"/>
            <a:ext cx="813176" cy="47144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DD6CA9B-49EA-48AD-B12B-183A0B3DB40D}"/>
              </a:ext>
            </a:extLst>
          </p:cNvPr>
          <p:cNvGrpSpPr/>
          <p:nvPr/>
        </p:nvGrpSpPr>
        <p:grpSpPr>
          <a:xfrm>
            <a:off x="2291513" y="2764830"/>
            <a:ext cx="4102081" cy="1865240"/>
            <a:chOff x="5653059" y="3686512"/>
            <a:chExt cx="4102081" cy="186524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F35A21-47EF-4E00-9093-626028F18E8A}"/>
                </a:ext>
              </a:extLst>
            </p:cNvPr>
            <p:cNvSpPr/>
            <p:nvPr/>
          </p:nvSpPr>
          <p:spPr>
            <a:xfrm>
              <a:off x="8941964" y="5080309"/>
              <a:ext cx="813176" cy="471442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A5B5BD1-D986-4868-BD59-D826193CB2FA}"/>
                </a:ext>
              </a:extLst>
            </p:cNvPr>
            <p:cNvSpPr/>
            <p:nvPr/>
          </p:nvSpPr>
          <p:spPr>
            <a:xfrm>
              <a:off x="5653059" y="3686515"/>
              <a:ext cx="2965727" cy="471442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: 도형 43">
              <a:extLst>
                <a:ext uri="{FF2B5EF4-FFF2-40B4-BE49-F238E27FC236}">
                  <a16:creationId xmlns:a16="http://schemas.microsoft.com/office/drawing/2014/main" id="{99005ED5-BBB3-437E-A268-3E5EC9DE2348}"/>
                </a:ext>
              </a:extLst>
            </p:cNvPr>
            <p:cNvSpPr/>
            <p:nvPr/>
          </p:nvSpPr>
          <p:spPr>
            <a:xfrm rot="16200000">
              <a:off x="7772061" y="4188702"/>
              <a:ext cx="1865240" cy="860860"/>
            </a:xfrm>
            <a:custGeom>
              <a:avLst/>
              <a:gdLst>
                <a:gd name="connsiteX0" fmla="*/ 1865240 w 1865240"/>
                <a:gd name="connsiteY0" fmla="*/ 0 h 860860"/>
                <a:gd name="connsiteX1" fmla="*/ 1865240 w 1865240"/>
                <a:gd name="connsiteY1" fmla="*/ 244386 h 860860"/>
                <a:gd name="connsiteX2" fmla="*/ 1865238 w 1865240"/>
                <a:gd name="connsiteY2" fmla="*/ 244394 h 860860"/>
                <a:gd name="connsiteX3" fmla="*/ 1865238 w 1865240"/>
                <a:gd name="connsiteY3" fmla="*/ 430229 h 860860"/>
                <a:gd name="connsiteX4" fmla="*/ 1620853 w 1865240"/>
                <a:gd name="connsiteY4" fmla="*/ 674615 h 860860"/>
                <a:gd name="connsiteX5" fmla="*/ 212386 w 1865240"/>
                <a:gd name="connsiteY5" fmla="*/ 674612 h 860860"/>
                <a:gd name="connsiteX6" fmla="*/ 212386 w 1865240"/>
                <a:gd name="connsiteY6" fmla="*/ 675072 h 860860"/>
                <a:gd name="connsiteX7" fmla="*/ 171711 w 1865240"/>
                <a:gd name="connsiteY7" fmla="*/ 681222 h 860860"/>
                <a:gd name="connsiteX8" fmla="*/ 19204 w 1865240"/>
                <a:gd name="connsiteY8" fmla="*/ 819494 h 860860"/>
                <a:gd name="connsiteX9" fmla="*/ 10853 w 1865240"/>
                <a:gd name="connsiteY9" fmla="*/ 860860 h 860860"/>
                <a:gd name="connsiteX10" fmla="*/ 0 w 1865240"/>
                <a:gd name="connsiteY10" fmla="*/ 860860 h 860860"/>
                <a:gd name="connsiteX11" fmla="*/ 0 w 1865240"/>
                <a:gd name="connsiteY11" fmla="*/ 616474 h 860860"/>
                <a:gd name="connsiteX12" fmla="*/ 1 w 1865240"/>
                <a:gd name="connsiteY12" fmla="*/ 616468 h 860860"/>
                <a:gd name="connsiteX13" fmla="*/ 1 w 1865240"/>
                <a:gd name="connsiteY13" fmla="*/ 430228 h 860860"/>
                <a:gd name="connsiteX14" fmla="*/ 244386 w 1865240"/>
                <a:gd name="connsiteY14" fmla="*/ 185844 h 860860"/>
                <a:gd name="connsiteX15" fmla="*/ 1652854 w 1865240"/>
                <a:gd name="connsiteY15" fmla="*/ 185844 h 860860"/>
                <a:gd name="connsiteX16" fmla="*/ 1652854 w 1865240"/>
                <a:gd name="connsiteY16" fmla="*/ 185788 h 860860"/>
                <a:gd name="connsiteX17" fmla="*/ 1693529 w 1865240"/>
                <a:gd name="connsiteY17" fmla="*/ 179638 h 860860"/>
                <a:gd name="connsiteX18" fmla="*/ 1846036 w 1865240"/>
                <a:gd name="connsiteY18" fmla="*/ 41366 h 860860"/>
                <a:gd name="connsiteX19" fmla="*/ 1854387 w 1865240"/>
                <a:gd name="connsiteY19" fmla="*/ 0 h 86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65240" h="860860">
                  <a:moveTo>
                    <a:pt x="1865240" y="0"/>
                  </a:moveTo>
                  <a:lnTo>
                    <a:pt x="1865240" y="244386"/>
                  </a:lnTo>
                  <a:lnTo>
                    <a:pt x="1865238" y="244394"/>
                  </a:lnTo>
                  <a:lnTo>
                    <a:pt x="1865238" y="430229"/>
                  </a:lnTo>
                  <a:cubicBezTo>
                    <a:pt x="1865238" y="565199"/>
                    <a:pt x="1755823" y="674615"/>
                    <a:pt x="1620853" y="674615"/>
                  </a:cubicBezTo>
                  <a:lnTo>
                    <a:pt x="212386" y="674612"/>
                  </a:lnTo>
                  <a:lnTo>
                    <a:pt x="212386" y="675072"/>
                  </a:lnTo>
                  <a:lnTo>
                    <a:pt x="171711" y="681222"/>
                  </a:lnTo>
                  <a:cubicBezTo>
                    <a:pt x="102839" y="702642"/>
                    <a:pt x="47028" y="753708"/>
                    <a:pt x="19204" y="819494"/>
                  </a:cubicBezTo>
                  <a:lnTo>
                    <a:pt x="10853" y="860860"/>
                  </a:lnTo>
                  <a:lnTo>
                    <a:pt x="0" y="860860"/>
                  </a:lnTo>
                  <a:lnTo>
                    <a:pt x="0" y="616474"/>
                  </a:lnTo>
                  <a:lnTo>
                    <a:pt x="1" y="616468"/>
                  </a:lnTo>
                  <a:lnTo>
                    <a:pt x="1" y="430228"/>
                  </a:lnTo>
                  <a:cubicBezTo>
                    <a:pt x="1" y="295258"/>
                    <a:pt x="109416" y="185844"/>
                    <a:pt x="244386" y="185844"/>
                  </a:cubicBezTo>
                  <a:lnTo>
                    <a:pt x="1652854" y="185844"/>
                  </a:lnTo>
                  <a:lnTo>
                    <a:pt x="1652854" y="185788"/>
                  </a:lnTo>
                  <a:lnTo>
                    <a:pt x="1693529" y="179638"/>
                  </a:lnTo>
                  <a:cubicBezTo>
                    <a:pt x="1762401" y="158217"/>
                    <a:pt x="1818212" y="107151"/>
                    <a:pt x="1846036" y="41366"/>
                  </a:cubicBezTo>
                  <a:lnTo>
                    <a:pt x="185438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</a:rPr>
                <a:t>인구 이동 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236E7E6-5DFF-4BCF-8980-E5714384FDEE}"/>
              </a:ext>
            </a:extLst>
          </p:cNvPr>
          <p:cNvSpPr/>
          <p:nvPr/>
        </p:nvSpPr>
        <p:spPr>
          <a:xfrm>
            <a:off x="2291513" y="2067935"/>
            <a:ext cx="1677985" cy="47144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37">
            <a:extLst>
              <a:ext uri="{FF2B5EF4-FFF2-40B4-BE49-F238E27FC236}">
                <a16:creationId xmlns:a16="http://schemas.microsoft.com/office/drawing/2014/main" id="{677BD334-00AA-4E1E-8627-DAC9C27C0C29}"/>
              </a:ext>
            </a:extLst>
          </p:cNvPr>
          <p:cNvSpPr/>
          <p:nvPr/>
        </p:nvSpPr>
        <p:spPr>
          <a:xfrm rot="16200000">
            <a:off x="3122773" y="2570122"/>
            <a:ext cx="1865240" cy="860860"/>
          </a:xfrm>
          <a:custGeom>
            <a:avLst/>
            <a:gdLst>
              <a:gd name="connsiteX0" fmla="*/ 1865240 w 1865240"/>
              <a:gd name="connsiteY0" fmla="*/ 0 h 860860"/>
              <a:gd name="connsiteX1" fmla="*/ 1865240 w 1865240"/>
              <a:gd name="connsiteY1" fmla="*/ 244386 h 860860"/>
              <a:gd name="connsiteX2" fmla="*/ 1865238 w 1865240"/>
              <a:gd name="connsiteY2" fmla="*/ 244394 h 860860"/>
              <a:gd name="connsiteX3" fmla="*/ 1865238 w 1865240"/>
              <a:gd name="connsiteY3" fmla="*/ 430229 h 860860"/>
              <a:gd name="connsiteX4" fmla="*/ 1620853 w 1865240"/>
              <a:gd name="connsiteY4" fmla="*/ 674615 h 860860"/>
              <a:gd name="connsiteX5" fmla="*/ 212386 w 1865240"/>
              <a:gd name="connsiteY5" fmla="*/ 674612 h 860860"/>
              <a:gd name="connsiteX6" fmla="*/ 212386 w 1865240"/>
              <a:gd name="connsiteY6" fmla="*/ 675072 h 860860"/>
              <a:gd name="connsiteX7" fmla="*/ 171711 w 1865240"/>
              <a:gd name="connsiteY7" fmla="*/ 681222 h 860860"/>
              <a:gd name="connsiteX8" fmla="*/ 19204 w 1865240"/>
              <a:gd name="connsiteY8" fmla="*/ 819494 h 860860"/>
              <a:gd name="connsiteX9" fmla="*/ 10853 w 1865240"/>
              <a:gd name="connsiteY9" fmla="*/ 860860 h 860860"/>
              <a:gd name="connsiteX10" fmla="*/ 0 w 1865240"/>
              <a:gd name="connsiteY10" fmla="*/ 860860 h 860860"/>
              <a:gd name="connsiteX11" fmla="*/ 0 w 1865240"/>
              <a:gd name="connsiteY11" fmla="*/ 616474 h 860860"/>
              <a:gd name="connsiteX12" fmla="*/ 1 w 1865240"/>
              <a:gd name="connsiteY12" fmla="*/ 616468 h 860860"/>
              <a:gd name="connsiteX13" fmla="*/ 1 w 1865240"/>
              <a:gd name="connsiteY13" fmla="*/ 430228 h 860860"/>
              <a:gd name="connsiteX14" fmla="*/ 244386 w 1865240"/>
              <a:gd name="connsiteY14" fmla="*/ 185844 h 860860"/>
              <a:gd name="connsiteX15" fmla="*/ 1652854 w 1865240"/>
              <a:gd name="connsiteY15" fmla="*/ 185844 h 860860"/>
              <a:gd name="connsiteX16" fmla="*/ 1652854 w 1865240"/>
              <a:gd name="connsiteY16" fmla="*/ 185788 h 860860"/>
              <a:gd name="connsiteX17" fmla="*/ 1693529 w 1865240"/>
              <a:gd name="connsiteY17" fmla="*/ 179638 h 860860"/>
              <a:gd name="connsiteX18" fmla="*/ 1846036 w 1865240"/>
              <a:gd name="connsiteY18" fmla="*/ 41366 h 860860"/>
              <a:gd name="connsiteX19" fmla="*/ 1854387 w 1865240"/>
              <a:gd name="connsiteY19" fmla="*/ 0 h 86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65240" h="860860">
                <a:moveTo>
                  <a:pt x="1865240" y="0"/>
                </a:moveTo>
                <a:lnTo>
                  <a:pt x="1865240" y="244386"/>
                </a:lnTo>
                <a:lnTo>
                  <a:pt x="1865238" y="244394"/>
                </a:lnTo>
                <a:lnTo>
                  <a:pt x="1865238" y="430229"/>
                </a:lnTo>
                <a:cubicBezTo>
                  <a:pt x="1865238" y="565199"/>
                  <a:pt x="1755823" y="674615"/>
                  <a:pt x="1620853" y="674615"/>
                </a:cubicBezTo>
                <a:lnTo>
                  <a:pt x="212386" y="674612"/>
                </a:lnTo>
                <a:lnTo>
                  <a:pt x="212386" y="675072"/>
                </a:lnTo>
                <a:lnTo>
                  <a:pt x="171711" y="681222"/>
                </a:lnTo>
                <a:cubicBezTo>
                  <a:pt x="102839" y="702642"/>
                  <a:pt x="47028" y="753708"/>
                  <a:pt x="19204" y="819494"/>
                </a:cubicBezTo>
                <a:lnTo>
                  <a:pt x="10853" y="860860"/>
                </a:lnTo>
                <a:lnTo>
                  <a:pt x="0" y="860860"/>
                </a:lnTo>
                <a:lnTo>
                  <a:pt x="0" y="616474"/>
                </a:lnTo>
                <a:lnTo>
                  <a:pt x="1" y="616468"/>
                </a:lnTo>
                <a:lnTo>
                  <a:pt x="1" y="430228"/>
                </a:lnTo>
                <a:cubicBezTo>
                  <a:pt x="1" y="295258"/>
                  <a:pt x="109416" y="185844"/>
                  <a:pt x="244386" y="185844"/>
                </a:cubicBezTo>
                <a:lnTo>
                  <a:pt x="1652854" y="185844"/>
                </a:lnTo>
                <a:lnTo>
                  <a:pt x="1652854" y="185788"/>
                </a:lnTo>
                <a:lnTo>
                  <a:pt x="1693529" y="179638"/>
                </a:lnTo>
                <a:cubicBezTo>
                  <a:pt x="1762401" y="158217"/>
                  <a:pt x="1818212" y="107151"/>
                  <a:pt x="1846036" y="41366"/>
                </a:cubicBezTo>
                <a:lnTo>
                  <a:pt x="1854387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주택 수요와 공급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1536B6A-5104-422F-9C11-83F28B129616}"/>
              </a:ext>
            </a:extLst>
          </p:cNvPr>
          <p:cNvGrpSpPr/>
          <p:nvPr/>
        </p:nvGrpSpPr>
        <p:grpSpPr>
          <a:xfrm>
            <a:off x="5586768" y="3459075"/>
            <a:ext cx="2094568" cy="1865240"/>
            <a:chOff x="7660572" y="3686512"/>
            <a:chExt cx="2094568" cy="1865240"/>
          </a:xfrm>
          <a:solidFill>
            <a:srgbClr val="FFC000"/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3F41178-24DE-4C97-8C13-11D1B08EADB9}"/>
                </a:ext>
              </a:extLst>
            </p:cNvPr>
            <p:cNvSpPr/>
            <p:nvPr/>
          </p:nvSpPr>
          <p:spPr>
            <a:xfrm>
              <a:off x="8941964" y="5080309"/>
              <a:ext cx="813176" cy="471442"/>
            </a:xfrm>
            <a:prstGeom prst="rect">
              <a:avLst/>
            </a:prstGeom>
            <a:solidFill>
              <a:srgbClr val="EE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59C6956-4EF8-4001-B15F-2B798D45C1AC}"/>
                </a:ext>
              </a:extLst>
            </p:cNvPr>
            <p:cNvSpPr/>
            <p:nvPr/>
          </p:nvSpPr>
          <p:spPr>
            <a:xfrm>
              <a:off x="7660572" y="3686515"/>
              <a:ext cx="964564" cy="471442"/>
            </a:xfrm>
            <a:prstGeom prst="rect">
              <a:avLst/>
            </a:prstGeom>
            <a:solidFill>
              <a:srgbClr val="EE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자유형: 도형 53">
              <a:extLst>
                <a:ext uri="{FF2B5EF4-FFF2-40B4-BE49-F238E27FC236}">
                  <a16:creationId xmlns:a16="http://schemas.microsoft.com/office/drawing/2014/main" id="{60899F07-4CFD-4C4E-908D-E501C7973867}"/>
                </a:ext>
              </a:extLst>
            </p:cNvPr>
            <p:cNvSpPr/>
            <p:nvPr/>
          </p:nvSpPr>
          <p:spPr>
            <a:xfrm rot="16200000">
              <a:off x="7772061" y="4188702"/>
              <a:ext cx="1865240" cy="860860"/>
            </a:xfrm>
            <a:custGeom>
              <a:avLst/>
              <a:gdLst>
                <a:gd name="connsiteX0" fmla="*/ 1865240 w 1865240"/>
                <a:gd name="connsiteY0" fmla="*/ 0 h 860860"/>
                <a:gd name="connsiteX1" fmla="*/ 1865240 w 1865240"/>
                <a:gd name="connsiteY1" fmla="*/ 244386 h 860860"/>
                <a:gd name="connsiteX2" fmla="*/ 1865238 w 1865240"/>
                <a:gd name="connsiteY2" fmla="*/ 244394 h 860860"/>
                <a:gd name="connsiteX3" fmla="*/ 1865238 w 1865240"/>
                <a:gd name="connsiteY3" fmla="*/ 430229 h 860860"/>
                <a:gd name="connsiteX4" fmla="*/ 1620853 w 1865240"/>
                <a:gd name="connsiteY4" fmla="*/ 674615 h 860860"/>
                <a:gd name="connsiteX5" fmla="*/ 212386 w 1865240"/>
                <a:gd name="connsiteY5" fmla="*/ 674612 h 860860"/>
                <a:gd name="connsiteX6" fmla="*/ 212386 w 1865240"/>
                <a:gd name="connsiteY6" fmla="*/ 675072 h 860860"/>
                <a:gd name="connsiteX7" fmla="*/ 171711 w 1865240"/>
                <a:gd name="connsiteY7" fmla="*/ 681222 h 860860"/>
                <a:gd name="connsiteX8" fmla="*/ 19204 w 1865240"/>
                <a:gd name="connsiteY8" fmla="*/ 819494 h 860860"/>
                <a:gd name="connsiteX9" fmla="*/ 10853 w 1865240"/>
                <a:gd name="connsiteY9" fmla="*/ 860860 h 860860"/>
                <a:gd name="connsiteX10" fmla="*/ 0 w 1865240"/>
                <a:gd name="connsiteY10" fmla="*/ 860860 h 860860"/>
                <a:gd name="connsiteX11" fmla="*/ 0 w 1865240"/>
                <a:gd name="connsiteY11" fmla="*/ 616474 h 860860"/>
                <a:gd name="connsiteX12" fmla="*/ 1 w 1865240"/>
                <a:gd name="connsiteY12" fmla="*/ 616468 h 860860"/>
                <a:gd name="connsiteX13" fmla="*/ 1 w 1865240"/>
                <a:gd name="connsiteY13" fmla="*/ 430228 h 860860"/>
                <a:gd name="connsiteX14" fmla="*/ 244386 w 1865240"/>
                <a:gd name="connsiteY14" fmla="*/ 185844 h 860860"/>
                <a:gd name="connsiteX15" fmla="*/ 1652854 w 1865240"/>
                <a:gd name="connsiteY15" fmla="*/ 185844 h 860860"/>
                <a:gd name="connsiteX16" fmla="*/ 1652854 w 1865240"/>
                <a:gd name="connsiteY16" fmla="*/ 185788 h 860860"/>
                <a:gd name="connsiteX17" fmla="*/ 1693529 w 1865240"/>
                <a:gd name="connsiteY17" fmla="*/ 179638 h 860860"/>
                <a:gd name="connsiteX18" fmla="*/ 1846036 w 1865240"/>
                <a:gd name="connsiteY18" fmla="*/ 41366 h 860860"/>
                <a:gd name="connsiteX19" fmla="*/ 1854387 w 1865240"/>
                <a:gd name="connsiteY19" fmla="*/ 0 h 86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65240" h="860860">
                  <a:moveTo>
                    <a:pt x="1865240" y="0"/>
                  </a:moveTo>
                  <a:lnTo>
                    <a:pt x="1865240" y="244386"/>
                  </a:lnTo>
                  <a:lnTo>
                    <a:pt x="1865238" y="244394"/>
                  </a:lnTo>
                  <a:lnTo>
                    <a:pt x="1865238" y="430229"/>
                  </a:lnTo>
                  <a:cubicBezTo>
                    <a:pt x="1865238" y="565199"/>
                    <a:pt x="1755823" y="674615"/>
                    <a:pt x="1620853" y="674615"/>
                  </a:cubicBezTo>
                  <a:lnTo>
                    <a:pt x="212386" y="674612"/>
                  </a:lnTo>
                  <a:lnTo>
                    <a:pt x="212386" y="675072"/>
                  </a:lnTo>
                  <a:lnTo>
                    <a:pt x="171711" y="681222"/>
                  </a:lnTo>
                  <a:cubicBezTo>
                    <a:pt x="102839" y="702642"/>
                    <a:pt x="47028" y="753708"/>
                    <a:pt x="19204" y="819494"/>
                  </a:cubicBezTo>
                  <a:lnTo>
                    <a:pt x="10853" y="860860"/>
                  </a:lnTo>
                  <a:lnTo>
                    <a:pt x="0" y="860860"/>
                  </a:lnTo>
                  <a:lnTo>
                    <a:pt x="0" y="616474"/>
                  </a:lnTo>
                  <a:lnTo>
                    <a:pt x="1" y="616468"/>
                  </a:lnTo>
                  <a:lnTo>
                    <a:pt x="1" y="430228"/>
                  </a:lnTo>
                  <a:cubicBezTo>
                    <a:pt x="1" y="295258"/>
                    <a:pt x="109416" y="185844"/>
                    <a:pt x="244386" y="185844"/>
                  </a:cubicBezTo>
                  <a:lnTo>
                    <a:pt x="1652854" y="185844"/>
                  </a:lnTo>
                  <a:lnTo>
                    <a:pt x="1652854" y="185788"/>
                  </a:lnTo>
                  <a:lnTo>
                    <a:pt x="1693529" y="179638"/>
                  </a:lnTo>
                  <a:cubicBezTo>
                    <a:pt x="1762401" y="158217"/>
                    <a:pt x="1818212" y="107151"/>
                    <a:pt x="1846036" y="41366"/>
                  </a:cubicBezTo>
                  <a:lnTo>
                    <a:pt x="185438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</a:rPr>
                <a:t>주거 정책의 변동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CDFE1FC-B5C5-45BD-93D0-8036CB44BEA4}"/>
              </a:ext>
            </a:extLst>
          </p:cNvPr>
          <p:cNvGrpSpPr/>
          <p:nvPr/>
        </p:nvGrpSpPr>
        <p:grpSpPr>
          <a:xfrm>
            <a:off x="6868160" y="4158627"/>
            <a:ext cx="2948940" cy="1865240"/>
            <a:chOff x="7654222" y="3686512"/>
            <a:chExt cx="2948940" cy="186524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D8BB90C-01CB-4821-BACF-231F5AF59618}"/>
                </a:ext>
              </a:extLst>
            </p:cNvPr>
            <p:cNvSpPr/>
            <p:nvPr/>
          </p:nvSpPr>
          <p:spPr>
            <a:xfrm>
              <a:off x="8941964" y="5080309"/>
              <a:ext cx="1661198" cy="471442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DA32BF0-B676-44CC-8C9A-082582285AFB}"/>
                </a:ext>
              </a:extLst>
            </p:cNvPr>
            <p:cNvSpPr/>
            <p:nvPr/>
          </p:nvSpPr>
          <p:spPr>
            <a:xfrm>
              <a:off x="7654222" y="3686515"/>
              <a:ext cx="964564" cy="471442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57">
              <a:extLst>
                <a:ext uri="{FF2B5EF4-FFF2-40B4-BE49-F238E27FC236}">
                  <a16:creationId xmlns:a16="http://schemas.microsoft.com/office/drawing/2014/main" id="{37945B85-D121-47B5-AFBE-98D70EFE4448}"/>
                </a:ext>
              </a:extLst>
            </p:cNvPr>
            <p:cNvSpPr/>
            <p:nvPr/>
          </p:nvSpPr>
          <p:spPr>
            <a:xfrm rot="16200000">
              <a:off x="7772061" y="4188702"/>
              <a:ext cx="1865240" cy="860860"/>
            </a:xfrm>
            <a:custGeom>
              <a:avLst/>
              <a:gdLst>
                <a:gd name="connsiteX0" fmla="*/ 1865240 w 1865240"/>
                <a:gd name="connsiteY0" fmla="*/ 0 h 860860"/>
                <a:gd name="connsiteX1" fmla="*/ 1865240 w 1865240"/>
                <a:gd name="connsiteY1" fmla="*/ 244386 h 860860"/>
                <a:gd name="connsiteX2" fmla="*/ 1865238 w 1865240"/>
                <a:gd name="connsiteY2" fmla="*/ 244394 h 860860"/>
                <a:gd name="connsiteX3" fmla="*/ 1865238 w 1865240"/>
                <a:gd name="connsiteY3" fmla="*/ 430229 h 860860"/>
                <a:gd name="connsiteX4" fmla="*/ 1620853 w 1865240"/>
                <a:gd name="connsiteY4" fmla="*/ 674615 h 860860"/>
                <a:gd name="connsiteX5" fmla="*/ 212386 w 1865240"/>
                <a:gd name="connsiteY5" fmla="*/ 674612 h 860860"/>
                <a:gd name="connsiteX6" fmla="*/ 212386 w 1865240"/>
                <a:gd name="connsiteY6" fmla="*/ 675072 h 860860"/>
                <a:gd name="connsiteX7" fmla="*/ 171711 w 1865240"/>
                <a:gd name="connsiteY7" fmla="*/ 681222 h 860860"/>
                <a:gd name="connsiteX8" fmla="*/ 19204 w 1865240"/>
                <a:gd name="connsiteY8" fmla="*/ 819494 h 860860"/>
                <a:gd name="connsiteX9" fmla="*/ 10853 w 1865240"/>
                <a:gd name="connsiteY9" fmla="*/ 860860 h 860860"/>
                <a:gd name="connsiteX10" fmla="*/ 0 w 1865240"/>
                <a:gd name="connsiteY10" fmla="*/ 860860 h 860860"/>
                <a:gd name="connsiteX11" fmla="*/ 0 w 1865240"/>
                <a:gd name="connsiteY11" fmla="*/ 616474 h 860860"/>
                <a:gd name="connsiteX12" fmla="*/ 1 w 1865240"/>
                <a:gd name="connsiteY12" fmla="*/ 616468 h 860860"/>
                <a:gd name="connsiteX13" fmla="*/ 1 w 1865240"/>
                <a:gd name="connsiteY13" fmla="*/ 430228 h 860860"/>
                <a:gd name="connsiteX14" fmla="*/ 244386 w 1865240"/>
                <a:gd name="connsiteY14" fmla="*/ 185844 h 860860"/>
                <a:gd name="connsiteX15" fmla="*/ 1652854 w 1865240"/>
                <a:gd name="connsiteY15" fmla="*/ 185844 h 860860"/>
                <a:gd name="connsiteX16" fmla="*/ 1652854 w 1865240"/>
                <a:gd name="connsiteY16" fmla="*/ 185788 h 860860"/>
                <a:gd name="connsiteX17" fmla="*/ 1693529 w 1865240"/>
                <a:gd name="connsiteY17" fmla="*/ 179638 h 860860"/>
                <a:gd name="connsiteX18" fmla="*/ 1846036 w 1865240"/>
                <a:gd name="connsiteY18" fmla="*/ 41366 h 860860"/>
                <a:gd name="connsiteX19" fmla="*/ 1854387 w 1865240"/>
                <a:gd name="connsiteY19" fmla="*/ 0 h 86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65240" h="860860">
                  <a:moveTo>
                    <a:pt x="1865240" y="0"/>
                  </a:moveTo>
                  <a:lnTo>
                    <a:pt x="1865240" y="244386"/>
                  </a:lnTo>
                  <a:lnTo>
                    <a:pt x="1865238" y="244394"/>
                  </a:lnTo>
                  <a:lnTo>
                    <a:pt x="1865238" y="430229"/>
                  </a:lnTo>
                  <a:cubicBezTo>
                    <a:pt x="1865238" y="565199"/>
                    <a:pt x="1755823" y="674615"/>
                    <a:pt x="1620853" y="674615"/>
                  </a:cubicBezTo>
                  <a:lnTo>
                    <a:pt x="212386" y="674612"/>
                  </a:lnTo>
                  <a:lnTo>
                    <a:pt x="212386" y="675072"/>
                  </a:lnTo>
                  <a:lnTo>
                    <a:pt x="171711" y="681222"/>
                  </a:lnTo>
                  <a:cubicBezTo>
                    <a:pt x="102839" y="702642"/>
                    <a:pt x="47028" y="753708"/>
                    <a:pt x="19204" y="819494"/>
                  </a:cubicBezTo>
                  <a:lnTo>
                    <a:pt x="10853" y="860860"/>
                  </a:lnTo>
                  <a:lnTo>
                    <a:pt x="0" y="860860"/>
                  </a:lnTo>
                  <a:lnTo>
                    <a:pt x="0" y="616474"/>
                  </a:lnTo>
                  <a:lnTo>
                    <a:pt x="1" y="616468"/>
                  </a:lnTo>
                  <a:lnTo>
                    <a:pt x="1" y="430228"/>
                  </a:lnTo>
                  <a:cubicBezTo>
                    <a:pt x="1" y="295258"/>
                    <a:pt x="109416" y="185844"/>
                    <a:pt x="244386" y="185844"/>
                  </a:cubicBezTo>
                  <a:lnTo>
                    <a:pt x="1652854" y="185844"/>
                  </a:lnTo>
                  <a:lnTo>
                    <a:pt x="1652854" y="185788"/>
                  </a:lnTo>
                  <a:lnTo>
                    <a:pt x="1693529" y="179638"/>
                  </a:lnTo>
                  <a:cubicBezTo>
                    <a:pt x="1762401" y="158217"/>
                    <a:pt x="1818212" y="107151"/>
                    <a:pt x="1846036" y="41366"/>
                  </a:cubicBezTo>
                  <a:lnTo>
                    <a:pt x="185438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</a:rPr>
                <a:t>저출산 고령화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87F2CA7-3DC0-415A-8C3C-EE8A89BD9757}"/>
              </a:ext>
            </a:extLst>
          </p:cNvPr>
          <p:cNvSpPr/>
          <p:nvPr/>
        </p:nvSpPr>
        <p:spPr>
          <a:xfrm>
            <a:off x="8162252" y="4858182"/>
            <a:ext cx="1661198" cy="47144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8C6525-3E4D-40B4-A739-6AD05C0789C8}"/>
              </a:ext>
            </a:extLst>
          </p:cNvPr>
          <p:cNvSpPr/>
          <p:nvPr/>
        </p:nvSpPr>
        <p:spPr>
          <a:xfrm>
            <a:off x="5105852" y="1424294"/>
            <a:ext cx="2604216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공공데이터 조사 및 정제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KOSIS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활용한 데이터 수집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Python pandas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이용한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전처리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51FD71D-B1FF-4E10-8C1C-2D22AD372EF3}"/>
              </a:ext>
            </a:extLst>
          </p:cNvPr>
          <p:cNvSpPr/>
          <p:nvPr/>
        </p:nvSpPr>
        <p:spPr>
          <a:xfrm>
            <a:off x="7666970" y="2623855"/>
            <a:ext cx="3019300" cy="1487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다양한 시각화 기법의 활용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matplotlib, seaborn, 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plotly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pyecharts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등 다양한 시각화 도구 사용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결과물은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GitHub Pages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웹 호스팅    기능 통해 공유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A4AEAD3-BB86-4C14-9D30-9705286153F6}"/>
              </a:ext>
            </a:extLst>
          </p:cNvPr>
          <p:cNvSpPr/>
          <p:nvPr/>
        </p:nvSpPr>
        <p:spPr>
          <a:xfrm>
            <a:off x="4419676" y="5532455"/>
            <a:ext cx="2604216" cy="873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EEB500"/>
                </a:solidFill>
              </a:rPr>
              <a:t>4</a:t>
            </a:r>
            <a:r>
              <a:rPr lang="ko-KR" altLang="en-US" sz="1400" b="1" dirty="0">
                <a:solidFill>
                  <a:srgbClr val="EEB500"/>
                </a:solidFill>
              </a:rPr>
              <a:t>주 계획</a:t>
            </a:r>
            <a:endParaRPr lang="en-US" altLang="ko-KR" sz="1400" b="1" dirty="0">
              <a:solidFill>
                <a:srgbClr val="EEB50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진행과정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A4AEAD3-BB86-4C14-9D30-9705286153F6}"/>
              </a:ext>
            </a:extLst>
          </p:cNvPr>
          <p:cNvSpPr/>
          <p:nvPr/>
        </p:nvSpPr>
        <p:spPr>
          <a:xfrm>
            <a:off x="1769536" y="4290012"/>
            <a:ext cx="2604216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rgbClr val="EEB500"/>
                </a:solidFill>
              </a:rPr>
              <a:t>초기 기획</a:t>
            </a:r>
            <a:endParaRPr lang="en-US" altLang="ko-KR" sz="1400" b="1" dirty="0">
              <a:solidFill>
                <a:srgbClr val="EEB50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- 4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 프로젝트 기획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35257" y="2003977"/>
            <a:ext cx="165141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EEB500"/>
                </a:solidFill>
              </a:rPr>
              <a:t>프로젝트 기획</a:t>
            </a:r>
            <a:endParaRPr lang="en-US" altLang="ko-KR" b="1" dirty="0">
              <a:solidFill>
                <a:srgbClr val="EEB500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35043" y="2733855"/>
            <a:ext cx="165141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진행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0177792" y="4783794"/>
            <a:ext cx="110536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EEB500"/>
                </a:solidFill>
              </a:rPr>
              <a:t>How to?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0190492" y="5493846"/>
            <a:ext cx="856453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Result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755386" y="1611244"/>
            <a:ext cx="1230804" cy="390063"/>
            <a:chOff x="6913540" y="2705260"/>
            <a:chExt cx="1422914" cy="450946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6913540" y="2705260"/>
              <a:ext cx="1371416" cy="408186"/>
            </a:xfrm>
            <a:prstGeom prst="roundRect">
              <a:avLst>
                <a:gd name="adj" fmla="val 50000"/>
              </a:avLst>
            </a:prstGeom>
            <a:solidFill>
              <a:srgbClr val="ABC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CONTENTS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76" name="이등변 삼각형 75"/>
            <p:cNvSpPr/>
            <p:nvPr/>
          </p:nvSpPr>
          <p:spPr>
            <a:xfrm rot="8151791">
              <a:off x="8142279" y="2924050"/>
              <a:ext cx="194175" cy="232156"/>
            </a:xfrm>
            <a:prstGeom prst="triangle">
              <a:avLst/>
            </a:prstGeom>
            <a:solidFill>
              <a:srgbClr val="ABC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5768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Low fertility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통한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4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855661-7CBD-4F96-9A22-7A1028D56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60" y="932477"/>
            <a:ext cx="5082988" cy="885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CD5D1A1-705F-4C5E-8D80-240E370DA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59" y="1938035"/>
            <a:ext cx="5082989" cy="31897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32FBA8-08FF-4FB2-A004-32F9E82E9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340" y="4052083"/>
            <a:ext cx="5858743" cy="24350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484F147-669A-4D40-8F61-B05E51A0A679}"/>
              </a:ext>
            </a:extLst>
          </p:cNvPr>
          <p:cNvCxnSpPr>
            <a:cxnSpLocks/>
          </p:cNvCxnSpPr>
          <p:nvPr/>
        </p:nvCxnSpPr>
        <p:spPr>
          <a:xfrm>
            <a:off x="5271248" y="3102565"/>
            <a:ext cx="484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CD38399E-8EB1-40A4-8AD0-3560970D9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341" y="1938035"/>
            <a:ext cx="5858743" cy="19533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F67499-71D3-495E-B9CE-8EC1AB7E08BD}"/>
              </a:ext>
            </a:extLst>
          </p:cNvPr>
          <p:cNvSpPr txBox="1"/>
          <p:nvPr/>
        </p:nvSpPr>
        <p:spPr>
          <a:xfrm>
            <a:off x="188259" y="5221235"/>
            <a:ext cx="50829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en-US" altLang="ko-KR" sz="1200" dirty="0">
                <a:solidFill>
                  <a:srgbClr val="212121"/>
                </a:solidFill>
                <a:latin typeface="+mn-ea"/>
              </a:rPr>
              <a:t>csv</a:t>
            </a:r>
            <a:r>
              <a:rPr lang="ko-KR" altLang="en-US" sz="1200" dirty="0">
                <a:solidFill>
                  <a:srgbClr val="212121"/>
                </a:solidFill>
                <a:latin typeface="+mn-ea"/>
              </a:rPr>
              <a:t>를 받아올 때 </a:t>
            </a:r>
            <a:r>
              <a:rPr lang="en-US" altLang="ko-KR" sz="1200" dirty="0">
                <a:solidFill>
                  <a:srgbClr val="212121"/>
                </a:solidFill>
                <a:latin typeface="+mn-ea"/>
              </a:rPr>
              <a:t>multi index</a:t>
            </a:r>
            <a:r>
              <a:rPr lang="ko-KR" altLang="en-US" sz="1200" dirty="0">
                <a:solidFill>
                  <a:srgbClr val="212121"/>
                </a:solidFill>
                <a:latin typeface="+mn-ea"/>
              </a:rPr>
              <a:t>로 받아서 처음 </a:t>
            </a:r>
            <a:r>
              <a:rPr lang="en-US" altLang="ko-KR" sz="1200" dirty="0">
                <a:solidFill>
                  <a:srgbClr val="212121"/>
                </a:solidFill>
                <a:latin typeface="+mn-ea"/>
              </a:rPr>
              <a:t>index</a:t>
            </a:r>
            <a:r>
              <a:rPr lang="ko-KR" altLang="en-US" sz="1200" dirty="0">
                <a:solidFill>
                  <a:srgbClr val="212121"/>
                </a:solidFill>
                <a:latin typeface="+mn-ea"/>
              </a:rPr>
              <a:t>를 </a:t>
            </a:r>
            <a:r>
              <a:rPr lang="en-US" altLang="ko-KR" sz="1200" dirty="0">
                <a:solidFill>
                  <a:srgbClr val="212121"/>
                </a:solidFill>
                <a:latin typeface="+mn-ea"/>
              </a:rPr>
              <a:t>['','']</a:t>
            </a:r>
            <a:r>
              <a:rPr lang="ko-KR" altLang="en-US" sz="1200" dirty="0">
                <a:solidFill>
                  <a:srgbClr val="212121"/>
                </a:solidFill>
                <a:latin typeface="+mn-ea"/>
              </a:rPr>
              <a:t>로 빈칸을 만들었다</a:t>
            </a:r>
            <a:r>
              <a:rPr lang="en-US" altLang="ko-KR" sz="1200" dirty="0">
                <a:solidFill>
                  <a:srgbClr val="212121"/>
                </a:solidFill>
                <a:latin typeface="+mn-ea"/>
              </a:rPr>
              <a:t>.(</a:t>
            </a:r>
            <a:r>
              <a:rPr lang="ko-KR" altLang="en-US" sz="1200" dirty="0">
                <a:solidFill>
                  <a:srgbClr val="212121"/>
                </a:solidFill>
                <a:latin typeface="+mn-ea"/>
              </a:rPr>
              <a:t>불필요한 열 제거</a:t>
            </a:r>
            <a:r>
              <a:rPr lang="en-US" altLang="ko-KR" sz="1200" dirty="0">
                <a:solidFill>
                  <a:srgbClr val="212121"/>
                </a:solidFill>
                <a:latin typeface="+mn-ea"/>
              </a:rPr>
              <a:t>)</a:t>
            </a: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solidFill>
                  <a:srgbClr val="212121"/>
                </a:solidFill>
                <a:latin typeface="+mn-ea"/>
              </a:rPr>
              <a:t>전체를 전치후에 연도를 숫자만 남게 처리하고 나이대로 구분된 자료들을 재구조화 하여 </a:t>
            </a:r>
            <a:r>
              <a:rPr lang="en-US" altLang="ko-KR" sz="1200" dirty="0">
                <a:solidFill>
                  <a:srgbClr val="212121"/>
                </a:solidFill>
                <a:latin typeface="+mn-ea"/>
              </a:rPr>
              <a:t>index(level=1)</a:t>
            </a:r>
            <a:r>
              <a:rPr lang="ko-KR" altLang="en-US" sz="1200" dirty="0">
                <a:solidFill>
                  <a:srgbClr val="212121"/>
                </a:solidFill>
                <a:latin typeface="+mn-ea"/>
              </a:rPr>
              <a:t>로 만들었다</a:t>
            </a:r>
            <a:r>
              <a:rPr lang="en-US" altLang="ko-KR" sz="1200" dirty="0">
                <a:solidFill>
                  <a:srgbClr val="212121"/>
                </a:solidFill>
                <a:latin typeface="+mn-ea"/>
              </a:rPr>
              <a:t>.(</a:t>
            </a:r>
            <a:r>
              <a:rPr lang="ko-KR" altLang="en-US" sz="1200" dirty="0">
                <a:solidFill>
                  <a:srgbClr val="212121"/>
                </a:solidFill>
                <a:latin typeface="+mn-ea"/>
              </a:rPr>
              <a:t>자료를 한번에 보기 쉽게 하기 위해</a:t>
            </a:r>
            <a:r>
              <a:rPr lang="en-US" altLang="ko-KR" sz="1200" dirty="0">
                <a:solidFill>
                  <a:srgbClr val="212121"/>
                </a:solidFill>
                <a:latin typeface="+mn-ea"/>
              </a:rPr>
              <a:t>) </a:t>
            </a: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solidFill>
                  <a:srgbClr val="212121"/>
                </a:solidFill>
                <a:latin typeface="+mn-ea"/>
              </a:rPr>
              <a:t>각 값들을 그래프로 표현하기위해 실수화하고 </a:t>
            </a:r>
            <a:r>
              <a:rPr lang="ko-KR" altLang="en-US" sz="1200" dirty="0" err="1">
                <a:solidFill>
                  <a:srgbClr val="212121"/>
                </a:solidFill>
                <a:latin typeface="+mn-ea"/>
              </a:rPr>
              <a:t>구조화하면서</a:t>
            </a:r>
            <a:r>
              <a:rPr lang="ko-KR" altLang="en-US" sz="1200" dirty="0">
                <a:solidFill>
                  <a:srgbClr val="212121"/>
                </a:solidFill>
                <a:latin typeface="+mn-ea"/>
              </a:rPr>
              <a:t> 바뀐 </a:t>
            </a:r>
            <a:r>
              <a:rPr lang="en-US" altLang="ko-KR" sz="1200" dirty="0">
                <a:solidFill>
                  <a:srgbClr val="212121"/>
                </a:solidFill>
                <a:latin typeface="+mn-ea"/>
              </a:rPr>
              <a:t>columns, index</a:t>
            </a:r>
            <a:r>
              <a:rPr lang="ko-KR" altLang="en-US" sz="1200" dirty="0">
                <a:solidFill>
                  <a:srgbClr val="212121"/>
                </a:solidFill>
                <a:latin typeface="+mn-ea"/>
              </a:rPr>
              <a:t>값들의 순서를 원 위치했다</a:t>
            </a:r>
            <a:r>
              <a:rPr lang="en-US" altLang="ko-KR" sz="1200" dirty="0">
                <a:solidFill>
                  <a:srgbClr val="21212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54441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Low fertility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통한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4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707F3E-555E-4437-88FC-CFA6D1E3B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" y="1032048"/>
            <a:ext cx="5309347" cy="7884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778FB4-5157-4107-B151-3175F0AB5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" y="1906503"/>
            <a:ext cx="5309347" cy="21411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FB196D-3700-403F-9CD2-1584DD3F1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544" y="3294369"/>
            <a:ext cx="5805539" cy="32598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2BD1C70-FBE5-487B-8E40-80F910B10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544" y="1906503"/>
            <a:ext cx="5805539" cy="12681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00BCC2B-188A-435E-B1A5-14FADAC1E594}"/>
              </a:ext>
            </a:extLst>
          </p:cNvPr>
          <p:cNvCxnSpPr>
            <a:cxnSpLocks/>
          </p:cNvCxnSpPr>
          <p:nvPr/>
        </p:nvCxnSpPr>
        <p:spPr>
          <a:xfrm>
            <a:off x="5381064" y="2573648"/>
            <a:ext cx="427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1FE6D03-D073-429A-8C96-F77E7D5DE88B}"/>
              </a:ext>
            </a:extLst>
          </p:cNvPr>
          <p:cNvSpPr txBox="1"/>
          <p:nvPr/>
        </p:nvSpPr>
        <p:spPr>
          <a:xfrm>
            <a:off x="184895" y="4265126"/>
            <a:ext cx="5204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처음 데이터를 전치하고 불필요한 행을 제거했다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. </a:t>
            </a: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이전 처리와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 마찬가지로 연도를 숫자만 남게 간단히 하고 데이터를 실수화 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.</a:t>
            </a:r>
          </a:p>
          <a:p>
            <a:pPr marL="171450" indent="-171450" algn="l">
              <a:buFontTx/>
              <a:buChar char="-"/>
            </a:pP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지역별로 크게 나눈 후 연령별로 나누어진 데이터를 전국데이터는 출생아 수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(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명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),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각 시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,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군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,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구는 모의 평균 출산연령 데이터만 남겨두고 제거했다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. (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간단히 하기 위함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06500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Low fertility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통한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4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19CE900-734C-4608-97EE-17676056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4" y="1239978"/>
            <a:ext cx="5120809" cy="76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913ED6-76CB-4C10-B5E2-CC83A409F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44" y="2117150"/>
            <a:ext cx="5120809" cy="24975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738A4FA-4515-4E02-8D64-D04F8C257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129" y="4354405"/>
            <a:ext cx="5774514" cy="23892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90D8784-E12F-4811-8597-09444B1E5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129" y="2117151"/>
            <a:ext cx="5774514" cy="20783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51C7265-2977-41A9-B987-126F79F069B5}"/>
              </a:ext>
            </a:extLst>
          </p:cNvPr>
          <p:cNvCxnSpPr>
            <a:cxnSpLocks/>
          </p:cNvCxnSpPr>
          <p:nvPr/>
        </p:nvCxnSpPr>
        <p:spPr>
          <a:xfrm>
            <a:off x="5244353" y="3138425"/>
            <a:ext cx="564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1F4855C-21BD-4757-B37C-B36CBA0C1A8B}"/>
              </a:ext>
            </a:extLst>
          </p:cNvPr>
          <p:cNvSpPr txBox="1"/>
          <p:nvPr/>
        </p:nvSpPr>
        <p:spPr>
          <a:xfrm>
            <a:off x="81674" y="4801208"/>
            <a:ext cx="5162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csv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를 받아올 때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index level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이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0, 1, 2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가 있는데 연도와 남편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아내를 한 그룹으로 묶고 연령별로 구분된 값을 그룹으로 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.</a:t>
            </a:r>
          </a:p>
          <a:p>
            <a:pPr marL="171450" indent="-171450" algn="l">
              <a:buFontTx/>
              <a:buChar char="-"/>
            </a:pP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먼저 데이터를 전치하고 남편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아내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(level=2)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를 연도에 붙게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+mn-ea"/>
              </a:rPr>
              <a:t>재구조화했다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.</a:t>
            </a:r>
          </a:p>
          <a:p>
            <a:pPr marL="171450" indent="-171450" algn="l">
              <a:buFontTx/>
              <a:buChar char="-"/>
            </a:pP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 '-'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값은 </a:t>
            </a:r>
            <a:r>
              <a:rPr lang="en-US" altLang="ko-KR" sz="1200" b="0" i="0" dirty="0" err="1">
                <a:solidFill>
                  <a:srgbClr val="333333"/>
                </a:solidFill>
                <a:effectLst/>
                <a:latin typeface="+mn-ea"/>
              </a:rPr>
              <a:t>NaN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값으로 바꿔주고 값들을 실수화 한 후 재구조화 과정에서 바뀐 순서를 다시 원래대로 원 위치했다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80688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Low fertility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60400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4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99C043-76FA-436A-BE3A-A8C6AF1B6FCC}"/>
              </a:ext>
            </a:extLst>
          </p:cNvPr>
          <p:cNvSpPr/>
          <p:nvPr/>
        </p:nvSpPr>
        <p:spPr>
          <a:xfrm>
            <a:off x="419098" y="862357"/>
            <a:ext cx="10968442" cy="2180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II. EDA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청년 인구의 불안정한 주거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5.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비혼과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저출산 현상 심화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출산율과 혼인율의 변화 시각화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212121"/>
                </a:solidFill>
                <a:effectLst/>
                <a:latin typeface="+mj-lt"/>
              </a:rPr>
              <a:t>합계 출산율 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+mj-lt"/>
              </a:rPr>
              <a:t>: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+mj-lt"/>
              </a:rPr>
              <a:t>여성 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+mj-lt"/>
              </a:rPr>
              <a:t>1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+mj-lt"/>
              </a:rPr>
              <a:t>명이 평생동안 낳을 것으로 예상되는 평균 출생아 수</a:t>
            </a:r>
            <a:endParaRPr lang="en-US" altLang="ko-KR" sz="1200" b="0" i="0" dirty="0">
              <a:solidFill>
                <a:srgbClr val="212121"/>
              </a:solidFill>
              <a:effectLst/>
              <a:latin typeface="+mj-lt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212121"/>
                </a:solidFill>
                <a:effectLst/>
                <a:latin typeface="+mj-lt"/>
              </a:rPr>
              <a:t>기존 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+mj-lt"/>
              </a:rPr>
              <a:t>csv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+mj-lt"/>
              </a:rPr>
              <a:t>파일을 전치하고 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+mj-lt"/>
              </a:rPr>
              <a:t>'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+mj-lt"/>
              </a:rPr>
              <a:t>항목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+mj-lt"/>
              </a:rPr>
              <a:t>','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+mj-lt"/>
              </a:rPr>
              <a:t>단위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+mj-lt"/>
              </a:rPr>
              <a:t>'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+mj-lt"/>
              </a:rPr>
              <a:t>등 불필요한 행을 제거했다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+mj-lt"/>
              </a:rPr>
              <a:t>.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+mj-lt"/>
              </a:rPr>
              <a:t>그래프로 표현하기 위해 값들을 실수화하고 연도 뒤에 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+mj-lt"/>
              </a:rPr>
              <a:t>'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+mj-lt"/>
              </a:rPr>
              <a:t>년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+mj-lt"/>
              </a:rPr>
              <a:t>'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+mj-lt"/>
              </a:rPr>
              <a:t>을 제거하여 간단하게 변경했다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+mj-lt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ko-KR" altLang="en-US" sz="1200" b="0" i="0" dirty="0">
              <a:solidFill>
                <a:srgbClr val="212121"/>
              </a:solidFill>
              <a:effectLst/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EFB5F9-C6AA-40C9-ABF7-CA23441C5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761" y="3070458"/>
            <a:ext cx="3594533" cy="34844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0478C2-E58F-4A3D-BD83-1D5430D44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8" y="3070458"/>
            <a:ext cx="6102625" cy="34902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99983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Low fertility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통한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4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9C8A3E-0226-4641-8430-562FBC969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66" y="1210227"/>
            <a:ext cx="7189830" cy="19571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155C02-721E-4059-B78F-9A9A3F60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66" y="3429000"/>
            <a:ext cx="7189830" cy="25054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8D1C10-3BCB-404E-9807-B591352268C4}"/>
              </a:ext>
            </a:extLst>
          </p:cNvPr>
          <p:cNvSpPr txBox="1"/>
          <p:nvPr/>
        </p:nvSpPr>
        <p:spPr>
          <a:xfrm>
            <a:off x="7863962" y="1223952"/>
            <a:ext cx="3675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en-US" altLang="ko-KR" sz="1200" dirty="0">
                <a:solidFill>
                  <a:srgbClr val="212121"/>
                </a:solidFill>
                <a:latin typeface="+mn-ea"/>
              </a:rPr>
              <a:t>csv</a:t>
            </a:r>
            <a:r>
              <a:rPr lang="ko-KR" altLang="en-US" sz="1200" dirty="0">
                <a:solidFill>
                  <a:srgbClr val="212121"/>
                </a:solidFill>
                <a:latin typeface="+mn-ea"/>
              </a:rPr>
              <a:t>를 받아올 때 </a:t>
            </a:r>
            <a:r>
              <a:rPr lang="en-US" altLang="ko-KR" sz="1200" dirty="0">
                <a:solidFill>
                  <a:srgbClr val="212121"/>
                </a:solidFill>
                <a:latin typeface="+mn-ea"/>
              </a:rPr>
              <a:t>multi index</a:t>
            </a:r>
            <a:r>
              <a:rPr lang="ko-KR" altLang="en-US" sz="1200" dirty="0">
                <a:solidFill>
                  <a:srgbClr val="212121"/>
                </a:solidFill>
                <a:latin typeface="+mn-ea"/>
              </a:rPr>
              <a:t>로 받아서 처음 </a:t>
            </a:r>
            <a:r>
              <a:rPr lang="en-US" altLang="ko-KR" sz="1200" dirty="0">
                <a:solidFill>
                  <a:srgbClr val="212121"/>
                </a:solidFill>
                <a:latin typeface="+mn-ea"/>
              </a:rPr>
              <a:t>index</a:t>
            </a:r>
            <a:r>
              <a:rPr lang="ko-KR" altLang="en-US" sz="1200" dirty="0">
                <a:solidFill>
                  <a:srgbClr val="212121"/>
                </a:solidFill>
                <a:latin typeface="+mn-ea"/>
              </a:rPr>
              <a:t>를 </a:t>
            </a:r>
            <a:r>
              <a:rPr lang="en-US" altLang="ko-KR" sz="1200" dirty="0">
                <a:solidFill>
                  <a:srgbClr val="212121"/>
                </a:solidFill>
                <a:latin typeface="+mn-ea"/>
              </a:rPr>
              <a:t>['','']</a:t>
            </a:r>
            <a:r>
              <a:rPr lang="ko-KR" altLang="en-US" sz="1200" dirty="0">
                <a:solidFill>
                  <a:srgbClr val="212121"/>
                </a:solidFill>
                <a:latin typeface="+mn-ea"/>
              </a:rPr>
              <a:t>로 빈칸을 만들었다</a:t>
            </a:r>
            <a:r>
              <a:rPr lang="en-US" altLang="ko-KR" sz="1200" dirty="0">
                <a:solidFill>
                  <a:srgbClr val="212121"/>
                </a:solidFill>
                <a:latin typeface="+mn-ea"/>
              </a:rPr>
              <a:t>.(</a:t>
            </a:r>
            <a:r>
              <a:rPr lang="ko-KR" altLang="en-US" sz="1200" dirty="0">
                <a:solidFill>
                  <a:srgbClr val="212121"/>
                </a:solidFill>
                <a:latin typeface="+mn-ea"/>
              </a:rPr>
              <a:t>불필요한 열 제거</a:t>
            </a:r>
            <a:r>
              <a:rPr lang="en-US" altLang="ko-KR" sz="1200" dirty="0">
                <a:solidFill>
                  <a:srgbClr val="212121"/>
                </a:solidFill>
                <a:latin typeface="+mn-ea"/>
              </a:rPr>
              <a:t>) </a:t>
            </a: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solidFill>
                  <a:srgbClr val="212121"/>
                </a:solidFill>
                <a:latin typeface="+mn-ea"/>
              </a:rPr>
              <a:t>전체를 전치후에 연도를 숫자만 남게 처리하고 나이대로 구분된 자료들을 재구조화 하여 </a:t>
            </a:r>
            <a:r>
              <a:rPr lang="en-US" altLang="ko-KR" sz="1200" dirty="0">
                <a:solidFill>
                  <a:srgbClr val="212121"/>
                </a:solidFill>
                <a:latin typeface="+mn-ea"/>
              </a:rPr>
              <a:t>index(level=1)</a:t>
            </a:r>
            <a:r>
              <a:rPr lang="ko-KR" altLang="en-US" sz="1200" dirty="0">
                <a:solidFill>
                  <a:srgbClr val="212121"/>
                </a:solidFill>
                <a:latin typeface="+mn-ea"/>
              </a:rPr>
              <a:t>로 만들었다</a:t>
            </a:r>
            <a:r>
              <a:rPr lang="en-US" altLang="ko-KR" sz="1200" dirty="0">
                <a:solidFill>
                  <a:srgbClr val="212121"/>
                </a:solidFill>
                <a:latin typeface="+mn-ea"/>
              </a:rPr>
              <a:t>. </a:t>
            </a: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solidFill>
                  <a:srgbClr val="212121"/>
                </a:solidFill>
                <a:latin typeface="+mn-ea"/>
              </a:rPr>
              <a:t>각 값들을 그래프로 표현하기위해 실수화하고 구조화 하면서 바뀐 </a:t>
            </a:r>
            <a:r>
              <a:rPr lang="en-US" altLang="ko-KR" sz="1200" dirty="0">
                <a:solidFill>
                  <a:srgbClr val="212121"/>
                </a:solidFill>
                <a:latin typeface="+mn-ea"/>
              </a:rPr>
              <a:t>columns, index</a:t>
            </a:r>
            <a:r>
              <a:rPr lang="ko-KR" altLang="en-US" sz="1200" dirty="0">
                <a:solidFill>
                  <a:srgbClr val="212121"/>
                </a:solidFill>
                <a:latin typeface="+mn-ea"/>
              </a:rPr>
              <a:t>값들의 순서를 원 위치했다</a:t>
            </a:r>
            <a:r>
              <a:rPr lang="en-US" altLang="ko-KR" sz="1200" dirty="0">
                <a:solidFill>
                  <a:srgbClr val="212121"/>
                </a:solidFill>
                <a:latin typeface="+mn-ea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81B22B-DE54-496C-9616-55A9D2036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410" y="3565637"/>
            <a:ext cx="3830671" cy="7674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6489441-84A1-4433-A257-A37F8F5C4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410" y="4447426"/>
            <a:ext cx="3830671" cy="20796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0947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Low fertility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통한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72502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4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E45B26-BC5A-4120-9E5D-5F62AF59C44C}"/>
              </a:ext>
            </a:extLst>
          </p:cNvPr>
          <p:cNvSpPr txBox="1"/>
          <p:nvPr/>
        </p:nvSpPr>
        <p:spPr>
          <a:xfrm>
            <a:off x="126283" y="5630212"/>
            <a:ext cx="5352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전국적으로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25-29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세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30-34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세일 때가 고점인 시기로 나누어진 것을 볼 수 있다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년 간격으로 살펴보면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2000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년대 후반부터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30-34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세일 때의 출산율이 가장 높다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4B4BB3F-9E3F-48DD-8077-2AD35E30E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20" y="750622"/>
            <a:ext cx="5352752" cy="47430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2B7851D-6506-41B9-A74C-3A195C391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985" y="767860"/>
            <a:ext cx="2302317" cy="8068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296E3FE-B56A-41FD-AC88-014455CF5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917" y="2353035"/>
            <a:ext cx="6010832" cy="2371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072CFCB-3A3A-4D68-AFCE-93187F37A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156" y="775758"/>
            <a:ext cx="3633076" cy="14509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6B8D15-F27F-4FDA-9EF9-ADA8D81BAA34}"/>
              </a:ext>
            </a:extLst>
          </p:cNvPr>
          <p:cNvSpPr txBox="1"/>
          <p:nvPr/>
        </p:nvSpPr>
        <p:spPr>
          <a:xfrm>
            <a:off x="5659155" y="4933159"/>
            <a:ext cx="5954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그러나 전국 연도별 합계출산율은 전체적으로 감소하고 있으며 지역에 따라 차이가 조금씩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526194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Low fertility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통한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391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4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FD8E50-09E8-41B5-9A08-D863C935B523}"/>
              </a:ext>
            </a:extLst>
          </p:cNvPr>
          <p:cNvSpPr txBox="1"/>
          <p:nvPr/>
        </p:nvSpPr>
        <p:spPr>
          <a:xfrm>
            <a:off x="5488648" y="2129333"/>
            <a:ext cx="4873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합계출산율을 </a:t>
            </a:r>
            <a:r>
              <a:rPr lang="en-US" altLang="ko-KR" sz="1600" dirty="0"/>
              <a:t>5</a:t>
            </a:r>
            <a:r>
              <a:rPr lang="ko-KR" altLang="en-US" sz="1600" dirty="0"/>
              <a:t>세간격으로 나눠 전국과 부산지역만 보았을 때</a:t>
            </a:r>
            <a:r>
              <a:rPr lang="en-US" altLang="ko-KR" sz="1600" dirty="0"/>
              <a:t>, </a:t>
            </a:r>
            <a:r>
              <a:rPr lang="ko-KR" altLang="en-US" sz="1600" b="0" i="0" dirty="0">
                <a:solidFill>
                  <a:srgbClr val="212121"/>
                </a:solidFill>
                <a:effectLst/>
                <a:latin typeface="+mn-ea"/>
              </a:rPr>
              <a:t>전체적인 출산율 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+mn-ea"/>
              </a:rPr>
              <a:t>(</a:t>
            </a:r>
            <a:r>
              <a:rPr lang="ko-KR" altLang="en-US" sz="1600" b="0" i="0" dirty="0">
                <a:solidFill>
                  <a:srgbClr val="212121"/>
                </a:solidFill>
                <a:effectLst/>
                <a:latin typeface="+mn-ea"/>
              </a:rPr>
              <a:t>합계출산율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+mn-ea"/>
              </a:rPr>
              <a:t>)</a:t>
            </a:r>
            <a:r>
              <a:rPr lang="ko-KR" altLang="en-US" sz="1600" b="0" i="0" dirty="0">
                <a:solidFill>
                  <a:srgbClr val="212121"/>
                </a:solidFill>
                <a:effectLst/>
                <a:latin typeface="+mn-ea"/>
              </a:rPr>
              <a:t>은 감소하고 있으며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+mn-ea"/>
              </a:rPr>
              <a:t>, </a:t>
            </a:r>
            <a:r>
              <a:rPr lang="ko-KR" altLang="en-US" sz="1600" b="0" i="0" dirty="0">
                <a:solidFill>
                  <a:srgbClr val="212121"/>
                </a:solidFill>
                <a:effectLst/>
                <a:latin typeface="+mn-ea"/>
              </a:rPr>
              <a:t>출산연령의 경우 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+mn-ea"/>
              </a:rPr>
              <a:t>20</a:t>
            </a:r>
            <a:r>
              <a:rPr lang="ko-KR" altLang="en-US" sz="1600" b="0" i="0" dirty="0">
                <a:solidFill>
                  <a:srgbClr val="212121"/>
                </a:solidFill>
                <a:effectLst/>
                <a:latin typeface="+mn-ea"/>
              </a:rPr>
              <a:t>대의 출산 수는 감소하고 있고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+mn-ea"/>
              </a:rPr>
              <a:t>, 30</a:t>
            </a:r>
            <a:r>
              <a:rPr lang="ko-KR" altLang="en-US" sz="1600" b="0" i="0" dirty="0">
                <a:solidFill>
                  <a:srgbClr val="212121"/>
                </a:solidFill>
                <a:effectLst/>
                <a:latin typeface="+mn-ea"/>
              </a:rPr>
              <a:t>대의 출산 수는 증가하고 있다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+mn-ea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rgbClr val="212121"/>
              </a:solidFill>
              <a:latin typeface="+mn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B73BD45-1037-48CA-A952-CCF77B3A9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012" y="714193"/>
            <a:ext cx="4825783" cy="12104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A5C6EA-AE7F-476B-9709-74410A1D8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6" y="638848"/>
            <a:ext cx="5348723" cy="62191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00F9D7-2553-40CE-87CF-BE0C1E17D166}"/>
              </a:ext>
            </a:extLst>
          </p:cNvPr>
          <p:cNvSpPr txBox="1"/>
          <p:nvPr/>
        </p:nvSpPr>
        <p:spPr>
          <a:xfrm>
            <a:off x="188435" y="1426034"/>
            <a:ext cx="1864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합계출산율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41FC87-58D2-49D4-B410-CCF50E8F090A}"/>
              </a:ext>
            </a:extLst>
          </p:cNvPr>
          <p:cNvSpPr txBox="1"/>
          <p:nvPr/>
        </p:nvSpPr>
        <p:spPr>
          <a:xfrm>
            <a:off x="188437" y="2639845"/>
            <a:ext cx="1864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20-24</a:t>
            </a:r>
            <a:r>
              <a:rPr lang="ko-KR" altLang="en-US" sz="1600"/>
              <a:t>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F2205-F976-4871-8F36-86AEA8932E97}"/>
              </a:ext>
            </a:extLst>
          </p:cNvPr>
          <p:cNvSpPr txBox="1"/>
          <p:nvPr/>
        </p:nvSpPr>
        <p:spPr>
          <a:xfrm>
            <a:off x="188435" y="3862029"/>
            <a:ext cx="1864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25-29</a:t>
            </a:r>
            <a:r>
              <a:rPr lang="ko-KR" altLang="en-US" sz="1600" dirty="0"/>
              <a:t>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804F91-DC27-4B4F-832E-57FC94EE1A6C}"/>
              </a:ext>
            </a:extLst>
          </p:cNvPr>
          <p:cNvSpPr txBox="1"/>
          <p:nvPr/>
        </p:nvSpPr>
        <p:spPr>
          <a:xfrm>
            <a:off x="188435" y="5192584"/>
            <a:ext cx="1864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30-34</a:t>
            </a:r>
            <a:r>
              <a:rPr lang="ko-KR" altLang="en-US" sz="1600"/>
              <a:t>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EC5B46-48CA-4927-AA22-41C582EA674F}"/>
              </a:ext>
            </a:extLst>
          </p:cNvPr>
          <p:cNvSpPr txBox="1"/>
          <p:nvPr/>
        </p:nvSpPr>
        <p:spPr>
          <a:xfrm>
            <a:off x="188435" y="6374715"/>
            <a:ext cx="1864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35-39</a:t>
            </a:r>
            <a:r>
              <a:rPr lang="ko-KR" altLang="en-US" sz="1600" dirty="0"/>
              <a:t>세</a:t>
            </a:r>
          </a:p>
        </p:txBody>
      </p:sp>
    </p:spTree>
    <p:extLst>
      <p:ext uri="{BB962C8B-B14F-4D97-AF65-F5344CB8AC3E}">
        <p14:creationId xmlns:p14="http://schemas.microsoft.com/office/powerpoint/2010/main" val="2774894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Low fertility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통한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4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8F19F8-99A5-40DF-9711-B72AA2F756B2}"/>
              </a:ext>
            </a:extLst>
          </p:cNvPr>
          <p:cNvGrpSpPr/>
          <p:nvPr/>
        </p:nvGrpSpPr>
        <p:grpSpPr>
          <a:xfrm>
            <a:off x="273787" y="860680"/>
            <a:ext cx="6352711" cy="1720310"/>
            <a:chOff x="279133" y="1149558"/>
            <a:chExt cx="7117022" cy="214425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FF8C96B-3D89-4FEC-81A1-6EB975CBD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133" y="1149558"/>
              <a:ext cx="7117022" cy="214425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61B28AB-6DEA-4903-BF44-1E1149F0C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2879" y="2352702"/>
              <a:ext cx="2413276" cy="94111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C25C6D-BE0C-49AA-ACDD-DCD3B4DEACE3}"/>
              </a:ext>
            </a:extLst>
          </p:cNvPr>
          <p:cNvGrpSpPr/>
          <p:nvPr/>
        </p:nvGrpSpPr>
        <p:grpSpPr>
          <a:xfrm>
            <a:off x="273787" y="2723222"/>
            <a:ext cx="8995628" cy="3732174"/>
            <a:chOff x="1226688" y="2731906"/>
            <a:chExt cx="8995628" cy="373217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821404D-C47D-4390-B24E-78BD69F77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6688" y="2731906"/>
              <a:ext cx="8995628" cy="77726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1F7393C-E488-4D2E-9723-4AD9CC0B5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688" y="3651406"/>
              <a:ext cx="8995628" cy="28126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53C93C7-632F-4A78-B1F1-7CFA39F2CF54}"/>
              </a:ext>
            </a:extLst>
          </p:cNvPr>
          <p:cNvSpPr txBox="1"/>
          <p:nvPr/>
        </p:nvSpPr>
        <p:spPr>
          <a:xfrm>
            <a:off x="6792020" y="839525"/>
            <a:ext cx="46938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0" i="0" dirty="0">
                <a:solidFill>
                  <a:srgbClr val="212121"/>
                </a:solidFill>
                <a:effectLst/>
                <a:latin typeface="+mn-ea"/>
              </a:rPr>
              <a:t>- </a:t>
            </a:r>
            <a:r>
              <a:rPr lang="ko-KR" altLang="en-US" sz="1600" b="0" i="0" dirty="0">
                <a:solidFill>
                  <a:srgbClr val="212121"/>
                </a:solidFill>
                <a:effectLst/>
                <a:latin typeface="+mn-ea"/>
              </a:rPr>
              <a:t>시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+mn-ea"/>
              </a:rPr>
              <a:t>,</a:t>
            </a:r>
            <a:r>
              <a:rPr lang="ko-KR" altLang="en-US" sz="1600" b="0" i="0" dirty="0">
                <a:solidFill>
                  <a:srgbClr val="212121"/>
                </a:solidFill>
                <a:effectLst/>
                <a:latin typeface="+mn-ea"/>
              </a:rPr>
              <a:t>군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+mn-ea"/>
              </a:rPr>
              <a:t>,</a:t>
            </a:r>
            <a:r>
              <a:rPr lang="ko-KR" altLang="en-US" sz="1600" b="0" i="0" dirty="0">
                <a:solidFill>
                  <a:srgbClr val="212121"/>
                </a:solidFill>
                <a:effectLst/>
                <a:latin typeface="+mn-ea"/>
              </a:rPr>
              <a:t>구 평균 출산연령 데이터를 그래프로 봤을 때도 출산연령이 해가 갈수록 증가하고 </a:t>
            </a:r>
            <a:r>
              <a:rPr lang="ko-KR" altLang="en-US" sz="1600" dirty="0">
                <a:solidFill>
                  <a:srgbClr val="212121"/>
                </a:solidFill>
                <a:latin typeface="+mn-ea"/>
              </a:rPr>
              <a:t>있다</a:t>
            </a:r>
            <a:r>
              <a:rPr lang="en-US" altLang="ko-KR" sz="1600" dirty="0">
                <a:solidFill>
                  <a:srgbClr val="212121"/>
                </a:solidFill>
                <a:latin typeface="+mn-ea"/>
              </a:rPr>
              <a:t>.</a:t>
            </a:r>
          </a:p>
          <a:p>
            <a:pPr algn="l"/>
            <a:r>
              <a:rPr lang="en-US" altLang="ko-KR" sz="1600" dirty="0">
                <a:solidFill>
                  <a:srgbClr val="212121"/>
                </a:solidFill>
                <a:latin typeface="+mn-ea"/>
              </a:rPr>
              <a:t>- </a:t>
            </a:r>
            <a:r>
              <a:rPr lang="ko-KR" altLang="en-US" sz="1600" dirty="0">
                <a:solidFill>
                  <a:srgbClr val="212121"/>
                </a:solidFill>
                <a:latin typeface="+mn-ea"/>
              </a:rPr>
              <a:t>가장 높은 출산 연령대는 서울이었습니다</a:t>
            </a:r>
            <a:r>
              <a:rPr lang="en-US" altLang="ko-KR" sz="1600" dirty="0">
                <a:solidFill>
                  <a:srgbClr val="212121"/>
                </a:solidFill>
                <a:latin typeface="+mn-ea"/>
              </a:rPr>
              <a:t>.</a:t>
            </a:r>
            <a:endParaRPr lang="en-US" altLang="ko-KR" sz="1600" b="0" i="0" dirty="0">
              <a:solidFill>
                <a:srgbClr val="212121"/>
              </a:solidFill>
              <a:effectLst/>
              <a:latin typeface="+mn-ea"/>
            </a:endParaRPr>
          </a:p>
          <a:p>
            <a:pPr algn="l"/>
            <a:endParaRPr lang="en-US" altLang="ko-KR" sz="1600" b="0" i="0" dirty="0">
              <a:solidFill>
                <a:srgbClr val="21212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57255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Low fertility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통한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4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D15303-AC06-4786-8F45-783A42DE9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29" y="1501246"/>
            <a:ext cx="5159545" cy="16587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79B05C-E6C7-4A04-B6A5-4569C9969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28" y="3279695"/>
            <a:ext cx="5159545" cy="22415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C8F4E8-2175-4A6F-9EF8-FBA64DE1DECC}"/>
              </a:ext>
            </a:extLst>
          </p:cNvPr>
          <p:cNvSpPr txBox="1"/>
          <p:nvPr/>
        </p:nvSpPr>
        <p:spPr>
          <a:xfrm>
            <a:off x="278729" y="894776"/>
            <a:ext cx="11499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ko-KR" altLang="en-US" sz="1400" b="0" i="0" dirty="0">
                <a:solidFill>
                  <a:srgbClr val="212121"/>
                </a:solidFill>
                <a:effectLst/>
                <a:latin typeface="+mn-ea"/>
              </a:rPr>
              <a:t>평균 출산연령을 전국과 부산데이터만 추출하여 비교해보고 </a:t>
            </a:r>
            <a:r>
              <a:rPr lang="ko-KR" altLang="en-US" sz="1400" dirty="0">
                <a:solidFill>
                  <a:srgbClr val="212121"/>
                </a:solidFill>
                <a:latin typeface="+mn-ea"/>
              </a:rPr>
              <a:t>각 지역별의 혼인율을 분석해봤다</a:t>
            </a:r>
            <a:r>
              <a:rPr lang="en-US" altLang="ko-KR" sz="1400" dirty="0">
                <a:solidFill>
                  <a:srgbClr val="212121"/>
                </a:solidFill>
                <a:latin typeface="+mn-ea"/>
              </a:rPr>
              <a:t>.</a:t>
            </a:r>
            <a:endParaRPr lang="en-US" altLang="ko-KR" sz="1400" b="0" i="0" dirty="0">
              <a:solidFill>
                <a:srgbClr val="212121"/>
              </a:solidFill>
              <a:effectLst/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CAC5E9-E848-430C-B9F3-A08042C51E21}"/>
              </a:ext>
            </a:extLst>
          </p:cNvPr>
          <p:cNvGrpSpPr/>
          <p:nvPr/>
        </p:nvGrpSpPr>
        <p:grpSpPr>
          <a:xfrm>
            <a:off x="5535996" y="1503323"/>
            <a:ext cx="5693919" cy="2997637"/>
            <a:chOff x="22648" y="846753"/>
            <a:chExt cx="8872080" cy="448290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70C0326-0EB6-4250-AF04-3D91FBCC1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48" y="846753"/>
              <a:ext cx="8872079" cy="270261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B1D69F8-97C5-45B2-B70D-B91EE9EA2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49" y="3549363"/>
              <a:ext cx="8872079" cy="178029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606474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Low fertility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통한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4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40A02F8-6B42-41A1-8EAA-5AAE2A2EC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9" y="750622"/>
            <a:ext cx="4253765" cy="18658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3D28335-8847-4641-9655-A825DD40D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8" y="2736243"/>
            <a:ext cx="4253765" cy="1357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AB0149A-4082-4C27-A9C9-10EFE55BEE9E}"/>
              </a:ext>
            </a:extLst>
          </p:cNvPr>
          <p:cNvGrpSpPr/>
          <p:nvPr/>
        </p:nvGrpSpPr>
        <p:grpSpPr>
          <a:xfrm>
            <a:off x="134552" y="750622"/>
            <a:ext cx="6017395" cy="5901489"/>
            <a:chOff x="-1084557" y="1142128"/>
            <a:chExt cx="6017395" cy="590148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1C1CFA4-8C59-45AE-90E3-8FF16FD57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084557" y="1142128"/>
              <a:ext cx="6017395" cy="335343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0FF29B2-4E1F-4A0D-89C5-678248C7A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084557" y="4547132"/>
              <a:ext cx="6017395" cy="249648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C5E4E41-ED00-4434-B84C-72A1E0424790}"/>
              </a:ext>
            </a:extLst>
          </p:cNvPr>
          <p:cNvSpPr txBox="1"/>
          <p:nvPr/>
        </p:nvSpPr>
        <p:spPr>
          <a:xfrm>
            <a:off x="6286499" y="5363585"/>
            <a:ext cx="5216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0" i="0" dirty="0">
                <a:solidFill>
                  <a:srgbClr val="212121"/>
                </a:solidFill>
                <a:effectLst/>
                <a:latin typeface="+mn-ea"/>
              </a:rPr>
              <a:t>- </a:t>
            </a:r>
            <a:r>
              <a:rPr lang="ko-KR" altLang="en-US" sz="1600" b="0" i="0" dirty="0">
                <a:solidFill>
                  <a:srgbClr val="212121"/>
                </a:solidFill>
                <a:effectLst/>
                <a:latin typeface="+mn-ea"/>
              </a:rPr>
              <a:t>전국적으로 출산율이 감소하는 것처럼 혼인율도 해가 갈수록 감소하고 있다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+mn-ea"/>
              </a:rPr>
              <a:t>.</a:t>
            </a:r>
            <a:r>
              <a:rPr lang="ko-KR" altLang="en-US" sz="1600" b="0" i="0" dirty="0">
                <a:solidFill>
                  <a:srgbClr val="212121"/>
                </a:solidFill>
                <a:effectLst/>
                <a:latin typeface="+mn-ea"/>
              </a:rPr>
              <a:t> </a:t>
            </a:r>
            <a:endParaRPr lang="en-US" altLang="ko-KR" sz="1600" b="0" i="0" dirty="0">
              <a:solidFill>
                <a:srgbClr val="212121"/>
              </a:solidFill>
              <a:effectLst/>
              <a:latin typeface="+mn-ea"/>
            </a:endParaRPr>
          </a:p>
          <a:p>
            <a:pPr algn="l"/>
            <a:r>
              <a:rPr lang="en-US" altLang="ko-KR" sz="1600" dirty="0">
                <a:solidFill>
                  <a:srgbClr val="212121"/>
                </a:solidFill>
                <a:latin typeface="+mn-ea"/>
              </a:rPr>
              <a:t>- </a:t>
            </a:r>
            <a:r>
              <a:rPr lang="ko-KR" altLang="en-US" sz="1600" b="0" i="0" dirty="0">
                <a:solidFill>
                  <a:srgbClr val="212121"/>
                </a:solidFill>
                <a:effectLst/>
                <a:latin typeface="+mn-ea"/>
              </a:rPr>
              <a:t>부산의 혼인율은 전국 평균보다 낮았다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4061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INTRODUCTION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BDEE5F-2BF9-4538-80CF-639C1750EE24}"/>
              </a:ext>
            </a:extLst>
          </p:cNvPr>
          <p:cNvSpPr/>
          <p:nvPr/>
        </p:nvSpPr>
        <p:spPr>
          <a:xfrm>
            <a:off x="351724" y="920105"/>
            <a:ext cx="10968442" cy="443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I.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들어가면서 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1) 3</a:t>
            </a:r>
            <a:r>
              <a:rPr lang="ko-KR" altLang="en-US" sz="1400" b="1" dirty="0" err="1">
                <a:solidFill>
                  <a:srgbClr val="44546A">
                    <a:lumMod val="75000"/>
                  </a:srgbClr>
                </a:solidFill>
              </a:rPr>
              <a:t>포세대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? N</a:t>
            </a:r>
            <a:r>
              <a:rPr lang="ko-KR" altLang="en-US" sz="1400" b="1" dirty="0" err="1">
                <a:solidFill>
                  <a:srgbClr val="44546A">
                    <a:lumMod val="75000"/>
                  </a:srgbClr>
                </a:solidFill>
              </a:rPr>
              <a:t>포세대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!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“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치솟는 주택 가격은 본격적으로 내 집 마련이 시작되는 청년 세대의 인생 목표까지 바꾸어 놓고 있는 현실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-  2010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년대 초반 연애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·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결혼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·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출산을 포기한 세대라는 뜻으로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'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삼포세대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'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라는 단어가 유행했고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, 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이후 취업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, 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주택구입 등이 더해지며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N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포세대가 됐다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. 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포기할 영역</a:t>
            </a:r>
            <a:b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</a:b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  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이 특정 숫자를 정할 수 없을 정도로 늘어났다는 의미다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2017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 문재인 정부의 출범 이후 쏟아낸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25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번의 부동산 대책에도 서울의 집값 문제는 해결되지 않았고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서울을 떠나 외곽으로 떠나는 인구가 증가했다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탈 서울 증가폭은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2018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9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월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13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일 문재인 정부의 다주택자 대출 제한 대책이 발표되면서 다소 감소했다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2019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 신규 입주 예정 아파트 물량과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주택 매매 거래량이 감소하여 서울시의 인구 순 유출 규모도 다소 감소하였지만 집 값이 떨어지는 커녕 전세난이 더더욱 심화되면서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2020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 이후 탈 서울 추세는 다시 증가하고 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“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정책과 부동산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”</a:t>
            </a:r>
            <a:endParaRPr lang="ko-KR" altLang="en-US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현 부동산 시장의 흐름에는 정부의 정책이 가장 큰 영향을 끼쳤을 것이라 추측되어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정권 별 부동산 가격 변동에 초점을 두고 이를 중심으로 청년 세대의 주거 상황이 어떻게 변화되고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있는지에 대해 분석하고자 한다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977CAD4-867D-4292-A2E1-CC46B2C63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84" t="40000" r="2183" b="12843"/>
          <a:stretch/>
        </p:blipFill>
        <p:spPr>
          <a:xfrm>
            <a:off x="7455499" y="4113642"/>
            <a:ext cx="3864667" cy="22465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456E93-E9F9-4E2F-913B-EEA791A07F2F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contents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139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Low fertility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통한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4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D0651-D877-49FF-A6B1-E84AB7E2B332}"/>
              </a:ext>
            </a:extLst>
          </p:cNvPr>
          <p:cNvSpPr txBox="1"/>
          <p:nvPr/>
        </p:nvSpPr>
        <p:spPr>
          <a:xfrm>
            <a:off x="308612" y="806201"/>
            <a:ext cx="6286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0" i="0" dirty="0">
                <a:solidFill>
                  <a:srgbClr val="212121"/>
                </a:solidFill>
                <a:effectLst/>
                <a:latin typeface="+mn-ea"/>
              </a:rPr>
              <a:t>지금까지의 결과를 조사해본 결과 전국적으로 혼인율은 낮아지고 있으며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+mn-ea"/>
              </a:rPr>
              <a:t>, </a:t>
            </a:r>
            <a:r>
              <a:rPr lang="ko-KR" altLang="en-US" sz="1600" b="0" i="0" dirty="0">
                <a:solidFill>
                  <a:srgbClr val="212121"/>
                </a:solidFill>
                <a:effectLst/>
                <a:latin typeface="+mn-ea"/>
              </a:rPr>
              <a:t>서울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+mn-ea"/>
              </a:rPr>
              <a:t>, </a:t>
            </a:r>
            <a:r>
              <a:rPr lang="ko-KR" altLang="en-US" sz="1600" b="0" i="0" dirty="0">
                <a:solidFill>
                  <a:srgbClr val="212121"/>
                </a:solidFill>
                <a:effectLst/>
                <a:latin typeface="+mn-ea"/>
              </a:rPr>
              <a:t>부산 등 모두 같은 경향을 보여주고 있다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+mn-ea"/>
              </a:rPr>
              <a:t>.</a:t>
            </a:r>
          </a:p>
          <a:p>
            <a:pPr algn="l"/>
            <a:endParaRPr lang="en-US" altLang="ko-KR" sz="1600" dirty="0">
              <a:solidFill>
                <a:srgbClr val="212121"/>
              </a:solidFill>
              <a:latin typeface="+mn-ea"/>
            </a:endParaRPr>
          </a:p>
          <a:p>
            <a:pPr algn="l"/>
            <a:r>
              <a:rPr lang="ko-KR" altLang="en-US" sz="1600" b="0" i="0" dirty="0">
                <a:solidFill>
                  <a:srgbClr val="212121"/>
                </a:solidFill>
                <a:effectLst/>
                <a:latin typeface="+mn-ea"/>
              </a:rPr>
              <a:t>연령대 별 혼인율도 알아보았다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+mn-ea"/>
              </a:rPr>
              <a:t>.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F8A1BF9-060E-4F18-A19F-E82A65BBD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2" y="1991446"/>
            <a:ext cx="6644544" cy="15832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B46F466-0F68-40A8-A3B8-542020F00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2" y="3701014"/>
            <a:ext cx="6644544" cy="15895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5C12FE-DA72-496E-8FB0-B05354375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688" y="1991446"/>
            <a:ext cx="4534321" cy="32990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727EC01-06F5-4261-B588-9144B89B4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2" y="5370837"/>
            <a:ext cx="8580815" cy="13428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364772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Low fertility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통한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4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F97525-D69C-49A9-ACA7-E3E8DE6B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10" y="2662827"/>
            <a:ext cx="11357832" cy="40115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1882F8-816C-4C24-AFAE-13A0A424808A}"/>
              </a:ext>
            </a:extLst>
          </p:cNvPr>
          <p:cNvSpPr txBox="1"/>
          <p:nvPr/>
        </p:nvSpPr>
        <p:spPr>
          <a:xfrm>
            <a:off x="6548789" y="965795"/>
            <a:ext cx="51626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en-US" altLang="ko-KR" sz="1400" b="0" i="0" dirty="0">
                <a:solidFill>
                  <a:srgbClr val="333333"/>
                </a:solidFill>
                <a:effectLst/>
                <a:latin typeface="+mn-ea"/>
              </a:rPr>
              <a:t>csv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+mn-ea"/>
              </a:rPr>
              <a:t>를 받아올 때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+mn-ea"/>
              </a:rPr>
              <a:t>index level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+mn-ea"/>
              </a:rPr>
              <a:t>이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+mn-ea"/>
              </a:rPr>
              <a:t>0, 1, 2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+mn-ea"/>
              </a:rPr>
              <a:t>가 있는데 연도와 남편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+mn-ea"/>
              </a:rPr>
              <a:t>아내를 한 그룹으로 묶고 연령별로 구분된 값을 그룹으로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묶었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+mn-ea"/>
              </a:rPr>
              <a:t>다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+mn-ea"/>
              </a:rPr>
              <a:t>. </a:t>
            </a:r>
          </a:p>
          <a:p>
            <a:pPr marL="285750" indent="-285750" algn="l">
              <a:buFontTx/>
              <a:buChar char="-"/>
            </a:pPr>
            <a:r>
              <a:rPr lang="ko-KR" altLang="en-US" sz="1400" b="0" i="0" dirty="0">
                <a:solidFill>
                  <a:srgbClr val="333333"/>
                </a:solidFill>
                <a:effectLst/>
                <a:latin typeface="+mn-ea"/>
              </a:rPr>
              <a:t>먼저 데이터를 전치하고 남편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+mn-ea"/>
              </a:rPr>
              <a:t>아내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+mn-ea"/>
              </a:rPr>
              <a:t>(level=2)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+mn-ea"/>
              </a:rPr>
              <a:t>를 연도에 붙게 재 구조화 했다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+mn-ea"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altLang="ko-KR" sz="1400" b="0" i="0" dirty="0">
                <a:solidFill>
                  <a:srgbClr val="333333"/>
                </a:solidFill>
                <a:effectLst/>
                <a:latin typeface="+mn-ea"/>
              </a:rPr>
              <a:t>'-'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+mn-ea"/>
              </a:rPr>
              <a:t>값은 </a:t>
            </a:r>
            <a:r>
              <a:rPr lang="en-US" altLang="ko-KR" sz="1400" b="0" i="0" dirty="0" err="1">
                <a:solidFill>
                  <a:srgbClr val="333333"/>
                </a:solidFill>
                <a:effectLst/>
                <a:latin typeface="+mn-ea"/>
              </a:rPr>
              <a:t>NaN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+mn-ea"/>
              </a:rPr>
              <a:t>값으로 바꿔주고 값들을 실수화 한 후 재구조화 과정에서 바뀐 순서를 다시 원래대로 원 위치했다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+mn-ea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2A858F3-1D7E-4C2D-920D-CA540FC11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10" y="908171"/>
            <a:ext cx="6097169" cy="15832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986794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Low fertility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통한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Part 4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C5C94D5-549E-422A-A584-39853978A1B6}"/>
              </a:ext>
            </a:extLst>
          </p:cNvPr>
          <p:cNvGrpSpPr/>
          <p:nvPr/>
        </p:nvGrpSpPr>
        <p:grpSpPr>
          <a:xfrm>
            <a:off x="156906" y="1882251"/>
            <a:ext cx="11500664" cy="1559774"/>
            <a:chOff x="156906" y="1882251"/>
            <a:chExt cx="11500664" cy="155977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5BB557B-F32E-45B4-A532-47035023B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906" y="1882251"/>
              <a:ext cx="7322994" cy="15597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CC344D6-48AC-4D23-BB7A-303A10EB3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9900" y="1887305"/>
              <a:ext cx="4177670" cy="155472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F93374-6BFD-4AAA-B993-2446A6D736AF}"/>
              </a:ext>
            </a:extLst>
          </p:cNvPr>
          <p:cNvGrpSpPr/>
          <p:nvPr/>
        </p:nvGrpSpPr>
        <p:grpSpPr>
          <a:xfrm>
            <a:off x="156907" y="3546596"/>
            <a:ext cx="11500664" cy="2813635"/>
            <a:chOff x="-2266218" y="3873665"/>
            <a:chExt cx="11500664" cy="281363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1D8E3C3-EBC2-4671-B573-6A9B2D752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266218" y="3873665"/>
              <a:ext cx="5849258" cy="133824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429CC3E-B8A3-4020-B160-D06ADD3DF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6736" y="3873665"/>
              <a:ext cx="5577710" cy="281363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17856F9-DA7A-4593-A4D9-436E949DA11C}"/>
              </a:ext>
            </a:extLst>
          </p:cNvPr>
          <p:cNvSpPr txBox="1"/>
          <p:nvPr/>
        </p:nvSpPr>
        <p:spPr>
          <a:xfrm>
            <a:off x="137679" y="903471"/>
            <a:ext cx="7322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212121"/>
                </a:solidFill>
                <a:latin typeface="+mn-ea"/>
              </a:rPr>
              <a:t>앞의 결과로 혼인시기가 점차 늦어지고 있음을 확인할 수 있다</a:t>
            </a:r>
            <a:r>
              <a:rPr lang="en-US" altLang="ko-KR" sz="1600" dirty="0">
                <a:solidFill>
                  <a:srgbClr val="212121"/>
                </a:solidFill>
                <a:latin typeface="+mn-ea"/>
              </a:rPr>
              <a:t>.</a:t>
            </a:r>
          </a:p>
          <a:p>
            <a:pPr algn="l"/>
            <a:endParaRPr lang="en-US" altLang="ko-KR" sz="1600" b="0" i="0" dirty="0">
              <a:solidFill>
                <a:srgbClr val="212121"/>
              </a:solidFill>
              <a:effectLst/>
              <a:latin typeface="+mn-ea"/>
            </a:endParaRPr>
          </a:p>
          <a:p>
            <a:pPr algn="l"/>
            <a:r>
              <a:rPr lang="ko-KR" altLang="en-US" sz="1600" dirty="0">
                <a:solidFill>
                  <a:srgbClr val="212121"/>
                </a:solidFill>
                <a:latin typeface="+mn-ea"/>
              </a:rPr>
              <a:t>또한 시</a:t>
            </a:r>
            <a:r>
              <a:rPr lang="en-US" altLang="ko-KR" sz="1600" dirty="0">
                <a:solidFill>
                  <a:srgbClr val="212121"/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rgbClr val="212121"/>
                </a:solidFill>
                <a:latin typeface="+mn-ea"/>
              </a:rPr>
              <a:t>도 평균 초혼 연령 데이터를 통해서도 동일한 결과를 알 수 있다</a:t>
            </a:r>
            <a:r>
              <a:rPr lang="en-US" altLang="ko-KR" sz="1600" dirty="0">
                <a:solidFill>
                  <a:srgbClr val="212121"/>
                </a:solidFill>
                <a:latin typeface="+mn-ea"/>
              </a:rPr>
              <a:t>.</a:t>
            </a:r>
            <a:endParaRPr lang="en-US" altLang="ko-KR" sz="1600" b="0" i="0" dirty="0">
              <a:solidFill>
                <a:srgbClr val="21212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65511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3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40182" y="2266630"/>
            <a:ext cx="39166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Part</a:t>
            </a:r>
            <a:r>
              <a:rPr lang="ko-KR" altLang="en-US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5.</a:t>
            </a:r>
            <a:r>
              <a:rPr lang="ko-KR" altLang="en-US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endParaRPr lang="en-US" altLang="ko-KR" sz="4400" b="1" kern="0" dirty="0">
              <a:ln w="12700">
                <a:noFill/>
              </a:ln>
              <a:solidFill>
                <a:prstClr val="white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>
              <a:defRPr/>
            </a:pPr>
            <a:r>
              <a:rPr lang="ko-KR" altLang="en-US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결론</a:t>
            </a:r>
            <a:endParaRPr lang="en-US" altLang="ko-KR" sz="4400" b="1" kern="0" dirty="0">
              <a:ln w="12700">
                <a:noFill/>
              </a:ln>
              <a:solidFill>
                <a:prstClr val="white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>
              <a:defRPr/>
            </a:pPr>
            <a:r>
              <a:rPr lang="ko-KR" altLang="en-US" sz="1000" kern="0" dirty="0">
                <a:solidFill>
                  <a:prstClr val="white"/>
                </a:solidFill>
              </a:rPr>
              <a:t>한국 부동산 데이터 분석을 통한 청년 세대 내 집 마련의 현실</a:t>
            </a:r>
            <a:endParaRPr lang="en-US" altLang="ko-KR" sz="10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6650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Conclusion </a:t>
            </a: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660400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030438" y="104864"/>
            <a:ext cx="1757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Conclusion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DB3A56A-FC55-4F05-9AB2-951F6DDEC578}"/>
              </a:ext>
            </a:extLst>
          </p:cNvPr>
          <p:cNvGrpSpPr/>
          <p:nvPr/>
        </p:nvGrpSpPr>
        <p:grpSpPr>
          <a:xfrm>
            <a:off x="419100" y="860352"/>
            <a:ext cx="10707704" cy="3005375"/>
            <a:chOff x="419100" y="860352"/>
            <a:chExt cx="10707704" cy="300537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CF86A6-D5B4-4A6B-8868-6A8FC630BB9F}"/>
                </a:ext>
              </a:extLst>
            </p:cNvPr>
            <p:cNvSpPr txBox="1"/>
            <p:nvPr/>
          </p:nvSpPr>
          <p:spPr>
            <a:xfrm>
              <a:off x="419100" y="860352"/>
              <a:ext cx="6126480" cy="3005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44546A">
                      <a:lumMod val="75000"/>
                    </a:srgbClr>
                  </a:solidFill>
                </a:rPr>
                <a:t>II. EDA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44546A">
                      <a:lumMod val="75000"/>
                    </a:srgbClr>
                  </a:solidFill>
                </a:rPr>
                <a:t>5) </a:t>
              </a:r>
              <a:r>
                <a:rPr lang="ko-KR" altLang="en-US" sz="1400" b="1" dirty="0">
                  <a:solidFill>
                    <a:srgbClr val="44546A">
                      <a:lumMod val="75000"/>
                    </a:srgbClr>
                  </a:solidFill>
                </a:rPr>
                <a:t>문제원인과 해결방안 </a:t>
              </a:r>
              <a:endParaRPr lang="en-US" altLang="ko-KR" sz="1400" b="1" dirty="0">
                <a:solidFill>
                  <a:srgbClr val="44546A">
                    <a:lumMod val="75000"/>
                  </a:srgb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이러한 사회 현상 발생의 원인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-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시간의 흐름에 따른 물가의 인플레이션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-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부동산 정책의 빈틈을 파고든 부동산 투기 성황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-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청년층의 수익 대비 지나치게 비싼 부동산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-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코로나 사태의 충격을 막기 위한 금리의 대폭 인하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-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밀집된 수도권의 꾸준한 아파트 공급 실패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-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외국인의 국내 토지 및 주택구매 증가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-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정부의 잘못된 부동산 인식과 정책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0785B2-0D3C-4494-A963-274D68A3FA93}"/>
                </a:ext>
              </a:extLst>
            </p:cNvPr>
            <p:cNvSpPr txBox="1"/>
            <p:nvPr/>
          </p:nvSpPr>
          <p:spPr>
            <a:xfrm>
              <a:off x="6096000" y="1510681"/>
              <a:ext cx="5030804" cy="2041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해소 방안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-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부동산 투기를 목적으로 한 대출의 규제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- LH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사태로 지연된 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3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기 신도시공급 계획 추진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- 1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인가구의 증가에 대한 대비책 마련 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-&gt; 1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인 가구를 위한 공공임대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공공확대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1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인 가구 유형에 대한 정책 설계 등</a:t>
              </a:r>
              <a:b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</a:b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-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서민과 신혼부부를 위한 저가 분양주택 공급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- 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외국인 주택매매 제한 및 규제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BD3797-D626-476D-AEA7-ED2212F9DDBF}"/>
              </a:ext>
            </a:extLst>
          </p:cNvPr>
          <p:cNvSpPr/>
          <p:nvPr/>
        </p:nvSpPr>
        <p:spPr>
          <a:xfrm>
            <a:off x="419100" y="4023222"/>
            <a:ext cx="10968442" cy="2411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III.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나가면서 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저출산 위기 극복은 청년 주택문제 해결부터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</a:rPr>
              <a:t>＂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날이 갈수록 심해지는 수도권 집중화 현상과 부동산 정책의 실패로 청년층의 주거비 부담이 날이 갈수록 심화되고 있음을 알 수 있었다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또한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부동산 투기도 급증하면서 전국적으로 부동산 가격이 상승하고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어려운 경기에 취업난까지 겹쳐 어마어마한 부동산 가격의 상승폭을 따라잡기에는 턱없이 부족하며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청년 세대의 주거 마련은 거의 불가능한 상황이다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주거의 부담은 결혼과 출산의 포기로 이어지며 결국 저출산 고령화 현상이 심화될 수 밖에 없다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수많은 주택 정책이 진행되었음에도 불구하고 주택 가격은 계속 치솟는 것을 보아 제대로 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정책은 실시 되지 않았다는 것을 추측해볼 수 있었다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공직자의 땅투기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외국인의 과도한 주택 매매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부실 정책 문제를 바로 잡고 청년 및 서민 주거 안정을 위한 적극적인 정책을 펼쳐야 할 때이다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71598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Reference  </a:t>
            </a: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660400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030438" y="104864"/>
            <a:ext cx="1757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Reference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CF86A6-D5B4-4A6B-8868-6A8FC630BB9F}"/>
              </a:ext>
            </a:extLst>
          </p:cNvPr>
          <p:cNvSpPr txBox="1"/>
          <p:nvPr/>
        </p:nvSpPr>
        <p:spPr>
          <a:xfrm>
            <a:off x="419099" y="860352"/>
            <a:ext cx="11949363" cy="633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IV.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참고자료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1)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데이터 출처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- 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한국은행 경제통계시스템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– </a:t>
            </a:r>
            <a:r>
              <a:rPr lang="en-US" altLang="ko-KR" sz="1200" dirty="0" err="1">
                <a:solidFill>
                  <a:srgbClr val="44546A">
                    <a:lumMod val="75000"/>
                  </a:srgbClr>
                </a:solidFill>
              </a:rPr>
              <a:t>OpenAPI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서비스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hlinkClick r:id="rId2"/>
              </a:rPr>
              <a:t>https://www.bok.or.kr/portal/main/main.do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solidFill>
                  <a:srgbClr val="44546A">
                    <a:lumMod val="75000"/>
                  </a:srgbClr>
                </a:solidFill>
              </a:rPr>
              <a:t>국가통계포털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KOSIS -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hlinkClick r:id="rId3"/>
              </a:rPr>
              <a:t>https://kosis.kr/index/index.do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통계청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-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hlinkClick r:id="rId4"/>
              </a:rPr>
              <a:t>https://kostat.go.kr/portal/korea/index.action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한국부동산원 통계사이트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hlinkClick r:id="rId5"/>
              </a:rPr>
              <a:t>https://www.r-one.co.kr/rone/resis/statistics/statisticsViewer.do?menuId=HOUSE_21111</a:t>
            </a:r>
            <a:endParaRPr lang="en-US" altLang="ko-KR" sz="1200" dirty="0">
              <a:solidFill>
                <a:srgbClr val="44546A">
                  <a:lumMod val="75000"/>
                </a:srgb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리뷰한 코드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44546A">
                    <a:lumMod val="75000"/>
                  </a:srgbClr>
                </a:solidFill>
              </a:rPr>
              <a:t>데이콘</a:t>
            </a:r>
            <a:r>
              <a:rPr lang="ko-KR" altLang="en-US" sz="1200" b="1" dirty="0">
                <a:solidFill>
                  <a:srgbClr val="44546A">
                    <a:lumMod val="75000"/>
                  </a:srgbClr>
                </a:solidFill>
              </a:rPr>
              <a:t> 한국 부동산 시각화 경진대회 </a:t>
            </a:r>
            <a:r>
              <a:rPr lang="en-US" altLang="ko-KR" sz="1200" b="1" dirty="0">
                <a:solidFill>
                  <a:srgbClr val="44546A">
                    <a:lumMod val="75000"/>
                  </a:srgbClr>
                </a:solidFill>
              </a:rPr>
              <a:t>(2021.04.21~2021.05.26)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44546A">
                    <a:lumMod val="75000"/>
                  </a:srgbClr>
                </a:solidFill>
                <a:hlinkClick r:id="rId6"/>
              </a:rPr>
              <a:t>https://dacon.io/competitions/official/235724/overview/description</a:t>
            </a:r>
            <a:r>
              <a:rPr lang="en-US" altLang="ko-KR" sz="1200" b="1" dirty="0">
                <a:solidFill>
                  <a:srgbClr val="44546A">
                    <a:lumMod val="75000"/>
                  </a:srgb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-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1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위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‘ </a:t>
            </a:r>
            <a:r>
              <a:rPr lang="en-US" altLang="ko-KR" sz="1200" i="0" dirty="0" err="1">
                <a:solidFill>
                  <a:srgbClr val="002648"/>
                </a:solidFill>
                <a:effectLst/>
                <a:latin typeface="NotoSansKR"/>
              </a:rPr>
              <a:t>Pyechart</a:t>
            </a:r>
            <a:r>
              <a:rPr lang="ko-KR" altLang="en-US" sz="1200" i="0" dirty="0">
                <a:solidFill>
                  <a:srgbClr val="002648"/>
                </a:solidFill>
                <a:effectLst/>
                <a:latin typeface="NotoSansKR"/>
              </a:rPr>
              <a:t>를 활용한 청년층의 </a:t>
            </a:r>
            <a:r>
              <a:rPr lang="en-US" altLang="ko-KR" sz="1200" i="0" dirty="0">
                <a:solidFill>
                  <a:srgbClr val="002648"/>
                </a:solidFill>
                <a:effectLst/>
                <a:latin typeface="NotoSansKR"/>
              </a:rPr>
              <a:t>'</a:t>
            </a:r>
            <a:r>
              <a:rPr lang="ko-KR" altLang="en-US" sz="1200" i="0" dirty="0">
                <a:solidFill>
                  <a:srgbClr val="002648"/>
                </a:solidFill>
                <a:effectLst/>
                <a:latin typeface="NotoSansKR"/>
              </a:rPr>
              <a:t>서울 내 집 마련 포기</a:t>
            </a:r>
            <a:r>
              <a:rPr lang="en-US" altLang="ko-KR" sz="1200" i="0" dirty="0">
                <a:solidFill>
                  <a:srgbClr val="002648"/>
                </a:solidFill>
                <a:effectLst/>
                <a:latin typeface="NotoSansKR"/>
              </a:rPr>
              <a:t>' </a:t>
            </a:r>
            <a:r>
              <a:rPr lang="ko-KR" altLang="en-US" sz="1200" i="0" dirty="0">
                <a:solidFill>
                  <a:srgbClr val="002648"/>
                </a:solidFill>
                <a:effectLst/>
                <a:latin typeface="NotoSansKR"/>
              </a:rPr>
              <a:t>현상 분석</a:t>
            </a:r>
            <a:r>
              <a:rPr lang="en-US" altLang="ko-KR" sz="1200" i="0" dirty="0">
                <a:solidFill>
                  <a:srgbClr val="002648"/>
                </a:solidFill>
                <a:effectLst/>
                <a:latin typeface="NotoSansKR"/>
              </a:rPr>
              <a:t>’</a:t>
            </a:r>
            <a:r>
              <a:rPr lang="ko-KR" altLang="en-US" sz="1200" i="0" dirty="0">
                <a:solidFill>
                  <a:srgbClr val="002648"/>
                </a:solidFill>
                <a:effectLst/>
                <a:latin typeface="NotoSansKR"/>
              </a:rPr>
              <a:t> 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hlinkClick r:id="rId7"/>
              </a:rPr>
              <a:t>https://dacon.io/competitions/official/235724/codeshare/2737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- 5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위 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‘</a:t>
            </a:r>
            <a:r>
              <a:rPr lang="ko-KR" altLang="en-US" sz="1200" i="0" dirty="0">
                <a:solidFill>
                  <a:srgbClr val="002648"/>
                </a:solidFill>
                <a:effectLst/>
                <a:latin typeface="NotoSansKR"/>
              </a:rPr>
              <a:t>부동산 가격변화가 </a:t>
            </a:r>
            <a:r>
              <a:rPr lang="en-US" altLang="ko-KR" sz="1200" i="0" dirty="0">
                <a:solidFill>
                  <a:srgbClr val="002648"/>
                </a:solidFill>
                <a:effectLst/>
                <a:latin typeface="NotoSansKR"/>
              </a:rPr>
              <a:t>MZ</a:t>
            </a:r>
            <a:r>
              <a:rPr lang="ko-KR" altLang="en-US" sz="1200" i="0" dirty="0">
                <a:solidFill>
                  <a:srgbClr val="002648"/>
                </a:solidFill>
                <a:effectLst/>
                <a:latin typeface="NotoSansKR"/>
              </a:rPr>
              <a:t>세대에게 미치는 영향</a:t>
            </a:r>
            <a:r>
              <a:rPr lang="en-US" altLang="ko-KR" sz="1200" i="0" dirty="0">
                <a:solidFill>
                  <a:srgbClr val="002648"/>
                </a:solidFill>
                <a:effectLst/>
                <a:latin typeface="NotoSansKR"/>
              </a:rPr>
              <a:t>’</a:t>
            </a:r>
            <a:r>
              <a:rPr lang="ko-KR" altLang="en-US" sz="1200" i="0" dirty="0">
                <a:solidFill>
                  <a:srgbClr val="002648"/>
                </a:solidFill>
                <a:effectLst/>
                <a:latin typeface="NotoSansKR"/>
              </a:rPr>
              <a:t> 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hlinkClick r:id="rId8"/>
              </a:rPr>
              <a:t>https://dacon.io/competitions/official/235724/codeshare/2733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3)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그 외 참고 사이트 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[1,2</a:t>
            </a:r>
            <a:r>
              <a:rPr lang="ko-KR" altLang="en-US" sz="120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 가구 시대</a:t>
            </a:r>
            <a:r>
              <a:rPr lang="en-US" altLang="ko-KR" sz="120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…4</a:t>
            </a:r>
            <a:r>
              <a:rPr lang="ko-KR" altLang="en-US" sz="120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 가구 첫 추월</a:t>
            </a:r>
            <a:r>
              <a:rPr lang="en-US" altLang="ko-KR" sz="120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 </a:t>
            </a:r>
            <a:r>
              <a:rPr lang="ko-KR" altLang="en-US" sz="120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저출산ㆍ고령화</a:t>
            </a:r>
            <a:r>
              <a:rPr lang="ko-KR" altLang="en-US" sz="120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주택정책 변화 시급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hlinkClick r:id="rId9"/>
              </a:rPr>
              <a:t>https://www.hankyung.com/society/article/2011070789681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 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국내 부동산 매입 많은 외국인은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?…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중국인이 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년째 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hlinkClick r:id="rId10"/>
              </a:rPr>
              <a:t>https://www.yna.co.kr/view/AKR20210817042000003?input=1195m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주택 규제에 이사도 못 갔다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인구이동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47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년만에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최저 </a:t>
            </a:r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hlinkClick r:id="rId11"/>
              </a:rPr>
              <a:t>https://post.naver.com/viewer/postView.nhn?volumeNo=27388495&amp;memberNo=11312812&amp;vType=VERTICAL</a:t>
            </a:r>
            <a:endParaRPr lang="en-US" altLang="ko-KR" sz="1200" dirty="0">
              <a:solidFill>
                <a:srgbClr val="44546A">
                  <a:lumMod val="75000"/>
                </a:srgb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최고령아파트 리모델링 사업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hlinkClick r:id="rId12"/>
              </a:rPr>
              <a:t>https://m.post.naver.com/viewer/postView.nhn?volumeNo=21041061&amp;memberNo=21967255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 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b="1" dirty="0">
              <a:solidFill>
                <a:srgbClr val="44546A">
                  <a:lumMod val="75000"/>
                </a:srgb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b="1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2222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3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09689" y="2605184"/>
            <a:ext cx="3916677" cy="1647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</a:t>
            </a:r>
            <a:endParaRPr lang="en-US" altLang="ko-KR" sz="4400" b="1" kern="0" dirty="0">
              <a:ln w="12700">
                <a:noFill/>
              </a:ln>
              <a:solidFill>
                <a:prstClr val="white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>
              <a:defRPr/>
            </a:pPr>
            <a:r>
              <a:rPr lang="ko-KR" altLang="en-US" sz="4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참여 후기</a:t>
            </a:r>
            <a:endParaRPr lang="en-US" altLang="ko-KR" sz="4400" b="1" kern="0" dirty="0">
              <a:ln w="12700">
                <a:noFill/>
              </a:ln>
              <a:solidFill>
                <a:prstClr val="white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kern="0" dirty="0">
                <a:solidFill>
                  <a:prstClr val="white"/>
                </a:solidFill>
              </a:rPr>
              <a:t>한국 부동산 데이터 분석을 통한 청년 세대 내 집 마련의 현실</a:t>
            </a:r>
            <a:endParaRPr lang="en-US" altLang="ko-KR" sz="10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0529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Thoughts on the PROJECT </a:t>
            </a:r>
            <a:r>
              <a:rPr lang="ko-KR" altLang="en-US" sz="7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2576" y="689275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288096" y="104864"/>
            <a:ext cx="1242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Thoughts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55D3F6-8AFC-4DA2-84BF-CF84B64D9AD7}"/>
              </a:ext>
            </a:extLst>
          </p:cNvPr>
          <p:cNvSpPr txBox="1"/>
          <p:nvPr/>
        </p:nvSpPr>
        <p:spPr>
          <a:xfrm>
            <a:off x="415243" y="1405314"/>
            <a:ext cx="3880790" cy="2154436"/>
          </a:xfrm>
          <a:prstGeom prst="rect">
            <a:avLst/>
          </a:prstGeom>
          <a:noFill/>
          <a:ln w="25400" cap="rnd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정현준</a:t>
            </a: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 </a:t>
            </a:r>
            <a:endParaRPr lang="en-US" altLang="ko-KR" sz="1200" dirty="0">
              <a:solidFill>
                <a:srgbClr val="333333"/>
              </a:solidFill>
              <a:latin typeface="+mn-ea"/>
            </a:endParaRPr>
          </a:p>
          <a:p>
            <a:pPr algn="l"/>
            <a:r>
              <a:rPr lang="en-US" altLang="ko-KR" sz="1200" dirty="0">
                <a:solidFill>
                  <a:srgbClr val="333333"/>
                </a:solidFill>
                <a:latin typeface="+mn-ea"/>
              </a:rPr>
              <a:t>-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데이터분석에 관심은 많았지만 어떻게 시작해야 할지 몰라 계속 미뤄두고 있었는데 이번 프로젝트에 참여하여 데이터를 분석해보면서 데이터분석에 관심도 더 많이 생기고 생각보다 어렵지 않았는데 더 빨리 시작했으면 좋았겠다는 생각이 들었습니다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.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처음에는 분석하기가 쉽지 않았는데 다른 사람들의 코드를 분석해보고 책이나 인터넷을 참고하여 계속 공부하다 보니 실력이 많이 향상된 것 같습니다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.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또 모르는 부분이 생기면 팀원들이 함께 고민하며 도와줘서 정말 좋았습니다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.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다음에도 이런 기회가 있다면 좋을 것 같습니다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FEE88-18B7-4C09-AE38-F13AD9712F1C}"/>
              </a:ext>
            </a:extLst>
          </p:cNvPr>
          <p:cNvSpPr txBox="1"/>
          <p:nvPr/>
        </p:nvSpPr>
        <p:spPr>
          <a:xfrm>
            <a:off x="7362931" y="1400432"/>
            <a:ext cx="3880790" cy="3816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이정은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지난 달</a:t>
            </a:r>
            <a:r>
              <a:rPr lang="en-US" altLang="ko-KR" sz="12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처음 경진대회에 참가하면서 </a:t>
            </a:r>
            <a:r>
              <a:rPr lang="en-US" altLang="ko-KR" sz="1200" dirty="0">
                <a:solidFill>
                  <a:srgbClr val="333333"/>
                </a:solidFill>
                <a:latin typeface="+mn-ea"/>
              </a:rPr>
              <a:t>Pandas</a:t>
            </a: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 문법 활용과</a:t>
            </a:r>
            <a:r>
              <a:rPr lang="en-US" altLang="ko-KR" sz="1200" dirty="0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데이터 전처리에 많은 어려움을 느꼈었는데 훌륭하신 분들과 함께 공부하면서 응용과 복습을 더 집중해서 할 수 있었던 시간이었습니다</a:t>
            </a:r>
            <a:r>
              <a:rPr lang="en-US" altLang="ko-KR" sz="1200" dirty="0">
                <a:solidFill>
                  <a:srgbClr val="333333"/>
                </a:solidFill>
                <a:latin typeface="+mn-ea"/>
              </a:rPr>
              <a:t>. </a:t>
            </a: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다양한 공공데이터를 수집하고 내가 원하는 스타일에 맞춰 데이터를 편집해보고 대화형 시각화에 적용하는 과정이 재미있었습니다</a:t>
            </a:r>
            <a:r>
              <a:rPr lang="en-US" altLang="ko-KR" sz="1200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잘 모르고 있었던 부분도 팀원분들과 함께 의논하며 해결하면서 개념을 좀 더 명확히 이해할 수 있었습니다</a:t>
            </a:r>
            <a:r>
              <a:rPr lang="en-US" altLang="ko-KR" sz="1200" dirty="0">
                <a:solidFill>
                  <a:srgbClr val="333333"/>
                </a:solidFill>
                <a:latin typeface="+mn-ea"/>
              </a:rPr>
              <a:t>. </a:t>
            </a:r>
          </a:p>
          <a:p>
            <a:pPr marL="171450" indent="-171450" algn="l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부동산 흐름을 분석하면서 그에 따른 사회적 현상의 변화 등을 알아보는 유익한 시간이 되었습니다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. </a:t>
            </a: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대화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형 시각화 결과물을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GitHub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 서버에 연결하여 호스팅할 수 있는 방법을 처음 알았다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.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유용한 기능인 것 같아서 신기했습니다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. </a:t>
            </a:r>
          </a:p>
          <a:p>
            <a:pPr marL="171450" indent="-171450" algn="l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전체 시각화 결과물은</a:t>
            </a:r>
            <a:r>
              <a:rPr lang="en-US" altLang="ko-KR" sz="1200" dirty="0">
                <a:solidFill>
                  <a:srgbClr val="333333"/>
                </a:solidFill>
                <a:latin typeface="+mn-ea"/>
                <a:hlinkClick r:id="rId2"/>
              </a:rPr>
              <a:t>https://ljedd2.github.io/4weekproject_result</a:t>
            </a:r>
            <a:r>
              <a:rPr lang="en-US" altLang="ko-KR" sz="1200" dirty="0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에서 </a:t>
            </a:r>
            <a:endParaRPr lang="en-US" altLang="ko-KR" sz="1200" b="0" i="0" dirty="0">
              <a:solidFill>
                <a:srgbClr val="333333"/>
              </a:solidFill>
              <a:effectLst/>
              <a:latin typeface="+mn-ea"/>
            </a:endParaRPr>
          </a:p>
          <a:p>
            <a:pPr algn="l"/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   확인 가능합니다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! </a:t>
            </a:r>
          </a:p>
          <a:p>
            <a:pPr algn="l"/>
            <a:endParaRPr lang="en-US" altLang="ko-KR" sz="12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A17B30-1DA5-433B-8753-411004D2817E}"/>
              </a:ext>
            </a:extLst>
          </p:cNvPr>
          <p:cNvSpPr txBox="1"/>
          <p:nvPr/>
        </p:nvSpPr>
        <p:spPr>
          <a:xfrm>
            <a:off x="411519" y="3730827"/>
            <a:ext cx="3880790" cy="270843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dirty="0" err="1">
                <a:solidFill>
                  <a:srgbClr val="333333"/>
                </a:solidFill>
                <a:latin typeface="+mn-ea"/>
              </a:rPr>
              <a:t>김혜환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 err="1">
                <a:solidFill>
                  <a:srgbClr val="333333"/>
                </a:solidFill>
                <a:latin typeface="+mn-ea"/>
              </a:rPr>
              <a:t>파이썬에</a:t>
            </a: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 대해 기초만 알고있던 사람이 좋은 팀장님과 팀원분들을 만나 같이 배우고 가르쳐주면서 실력이 많이 늘게 되었습니다</a:t>
            </a:r>
            <a:r>
              <a:rPr lang="en-US" altLang="ko-KR" sz="1200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marL="171450" indent="-171450" algn="l">
              <a:buFontTx/>
              <a:buChar char="-"/>
            </a:pPr>
            <a:r>
              <a:rPr lang="ko-KR" altLang="en-US" sz="1200" dirty="0" err="1">
                <a:solidFill>
                  <a:srgbClr val="333333"/>
                </a:solidFill>
                <a:latin typeface="+mn-ea"/>
              </a:rPr>
              <a:t>판다스를</a:t>
            </a: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 공부하며 내가 알던 </a:t>
            </a:r>
            <a:r>
              <a:rPr lang="ko-KR" altLang="en-US" sz="1200" dirty="0" err="1">
                <a:solidFill>
                  <a:srgbClr val="333333"/>
                </a:solidFill>
                <a:latin typeface="+mn-ea"/>
              </a:rPr>
              <a:t>파이썬은</a:t>
            </a: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 정말 별거 없었구나 느끼게 되었고</a:t>
            </a:r>
            <a:r>
              <a:rPr lang="en-US" altLang="ko-KR" sz="12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팀장님께서 </a:t>
            </a:r>
            <a:r>
              <a:rPr lang="ko-KR" altLang="en-US" sz="1200" dirty="0" err="1">
                <a:solidFill>
                  <a:srgbClr val="333333"/>
                </a:solidFill>
                <a:latin typeface="+mn-ea"/>
              </a:rPr>
              <a:t>가르쳐주신</a:t>
            </a: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 내용들 위주로 복습하면서 여러 번 사용해보니 어느새 </a:t>
            </a:r>
            <a:r>
              <a:rPr lang="ko-KR" altLang="en-US" sz="1200" dirty="0" err="1">
                <a:solidFill>
                  <a:srgbClr val="333333"/>
                </a:solidFill>
                <a:latin typeface="+mn-ea"/>
              </a:rPr>
              <a:t>판다스에</a:t>
            </a: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 숙련이 되어있었습니다</a:t>
            </a:r>
            <a:r>
              <a:rPr lang="en-US" altLang="ko-KR" sz="1200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프로젝트를 진행하면서 부동산에 대해 관심을 두고 공부하면서 정책</a:t>
            </a:r>
            <a:r>
              <a:rPr lang="en-US" altLang="ko-KR" sz="12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인구이동</a:t>
            </a:r>
            <a:r>
              <a:rPr lang="en-US" altLang="ko-KR" sz="12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출산율 등 겉으로만 알고있던 내용에 대해 깊은 지식을 쌓게 되었습니다</a:t>
            </a:r>
            <a:r>
              <a:rPr lang="en-US" altLang="ko-KR" sz="1200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프로젝트 초반 </a:t>
            </a:r>
            <a:r>
              <a:rPr lang="en-US" altLang="ko-KR" sz="1200" dirty="0">
                <a:solidFill>
                  <a:srgbClr val="333333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인분은 할 수 있을지 자신감이 없었지만 </a:t>
            </a:r>
            <a:r>
              <a:rPr lang="en-US" altLang="ko-KR" sz="1200" dirty="0">
                <a:solidFill>
                  <a:srgbClr val="333333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달 동안 열심히 공부하고 노력하며 나도 충분히 할 수 있다는 걸 </a:t>
            </a:r>
            <a:r>
              <a:rPr lang="ko-KR" altLang="en-US" sz="1200" dirty="0" err="1">
                <a:solidFill>
                  <a:srgbClr val="333333"/>
                </a:solidFill>
                <a:latin typeface="+mn-ea"/>
              </a:rPr>
              <a:t>깨달았습니다</a:t>
            </a:r>
            <a:r>
              <a:rPr lang="en-US" altLang="ko-KR" sz="1200" dirty="0">
                <a:solidFill>
                  <a:srgbClr val="333333"/>
                </a:solidFill>
                <a:latin typeface="+mn-ea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6A83F6-01E3-42CB-AB22-5B6A52E274D8}"/>
              </a:ext>
            </a:extLst>
          </p:cNvPr>
          <p:cNvSpPr/>
          <p:nvPr/>
        </p:nvSpPr>
        <p:spPr>
          <a:xfrm>
            <a:off x="5140602" y="3111066"/>
            <a:ext cx="1486544" cy="1459205"/>
          </a:xfrm>
          <a:prstGeom prst="ellipse">
            <a:avLst/>
          </a:prstGeom>
          <a:solidFill>
            <a:srgbClr val="743786"/>
          </a:solidFill>
          <a:ln>
            <a:solidFill>
              <a:srgbClr val="7437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prstClr val="white"/>
                </a:solidFill>
              </a:rPr>
              <a:t>소감문</a:t>
            </a:r>
          </a:p>
        </p:txBody>
      </p:sp>
      <p:sp>
        <p:nvSpPr>
          <p:cNvPr id="22" name="화살표: 오른쪽 15">
            <a:extLst>
              <a:ext uri="{FF2B5EF4-FFF2-40B4-BE49-F238E27FC236}">
                <a16:creationId xmlns:a16="http://schemas.microsoft.com/office/drawing/2014/main" id="{A2BADC75-10C4-46B0-A6F7-757935F0F732}"/>
              </a:ext>
            </a:extLst>
          </p:cNvPr>
          <p:cNvSpPr/>
          <p:nvPr/>
        </p:nvSpPr>
        <p:spPr>
          <a:xfrm rot="12815551">
            <a:off x="4733336" y="2913319"/>
            <a:ext cx="403225" cy="506414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화살표: 오른쪽 15">
            <a:extLst>
              <a:ext uri="{FF2B5EF4-FFF2-40B4-BE49-F238E27FC236}">
                <a16:creationId xmlns:a16="http://schemas.microsoft.com/office/drawing/2014/main" id="{0A7F280C-C248-4D19-B5B1-5ACDDCF1283C}"/>
              </a:ext>
            </a:extLst>
          </p:cNvPr>
          <p:cNvSpPr/>
          <p:nvPr/>
        </p:nvSpPr>
        <p:spPr>
          <a:xfrm rot="8393020">
            <a:off x="4736354" y="4394091"/>
            <a:ext cx="403225" cy="506414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화살표: 오른쪽 15">
            <a:extLst>
              <a:ext uri="{FF2B5EF4-FFF2-40B4-BE49-F238E27FC236}">
                <a16:creationId xmlns:a16="http://schemas.microsoft.com/office/drawing/2014/main" id="{10D5EE20-7CBF-4828-A29E-82AC4176A5E0}"/>
              </a:ext>
            </a:extLst>
          </p:cNvPr>
          <p:cNvSpPr/>
          <p:nvPr/>
        </p:nvSpPr>
        <p:spPr>
          <a:xfrm rot="19565694">
            <a:off x="6726205" y="2937703"/>
            <a:ext cx="403225" cy="479603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화살표: 오른쪽 15">
            <a:extLst>
              <a:ext uri="{FF2B5EF4-FFF2-40B4-BE49-F238E27FC236}">
                <a16:creationId xmlns:a16="http://schemas.microsoft.com/office/drawing/2014/main" id="{252DA5BC-AC07-416B-AA21-24EFCD5238D9}"/>
              </a:ext>
            </a:extLst>
          </p:cNvPr>
          <p:cNvSpPr/>
          <p:nvPr/>
        </p:nvSpPr>
        <p:spPr>
          <a:xfrm rot="2642564">
            <a:off x="6664919" y="4395465"/>
            <a:ext cx="403225" cy="506414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76B2C-69DC-49D3-ADBE-53C85EAB9CB1}"/>
              </a:ext>
            </a:extLst>
          </p:cNvPr>
          <p:cNvSpPr txBox="1"/>
          <p:nvPr/>
        </p:nvSpPr>
        <p:spPr>
          <a:xfrm>
            <a:off x="7362931" y="5392821"/>
            <a:ext cx="3834323" cy="10464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dirty="0" err="1">
                <a:solidFill>
                  <a:srgbClr val="333333"/>
                </a:solidFill>
                <a:latin typeface="+mn-ea"/>
              </a:rPr>
              <a:t>정규영</a:t>
            </a:r>
            <a:endParaRPr lang="ko-KR" altLang="en-US" sz="1400" b="1" dirty="0">
              <a:solidFill>
                <a:srgbClr val="333333"/>
              </a:solidFill>
              <a:latin typeface="+mn-ea"/>
            </a:endParaRPr>
          </a:p>
          <a:p>
            <a:pPr algn="l"/>
            <a:r>
              <a:rPr lang="en-US" altLang="ko-KR" sz="1200" dirty="0">
                <a:solidFill>
                  <a:srgbClr val="333333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프로젝트를 하는게 처음이라 일을 처리하는 순서에 있어서 많은 어려움을 느꼈지만 여러 번의 회의와 조원들과 서로 모르는 부분에 대해서 가르쳐주고 공부하다 보니 정말 많은 것을 배우게 되었습니다</a:t>
            </a:r>
            <a:r>
              <a:rPr lang="en-US" altLang="ko-KR" sz="1200" dirty="0">
                <a:solidFill>
                  <a:srgbClr val="333333"/>
                </a:solidFill>
                <a:latin typeface="+mn-ea"/>
              </a:rPr>
              <a:t>!</a:t>
            </a:r>
            <a:endParaRPr lang="en-US" altLang="ko-KR" sz="110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52B652-CFB3-4BCD-9701-291078B7BE12}"/>
              </a:ext>
            </a:extLst>
          </p:cNvPr>
          <p:cNvSpPr txBox="1"/>
          <p:nvPr/>
        </p:nvSpPr>
        <p:spPr>
          <a:xfrm>
            <a:off x="419100" y="860352"/>
            <a:ext cx="6126480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V. 4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주 프로젝트 참여 후기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4167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PROJECT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향후 계획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 </a:t>
            </a: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660400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87959-745D-4516-8514-2AB28EB1EA7B}"/>
              </a:ext>
            </a:extLst>
          </p:cNvPr>
          <p:cNvSpPr txBox="1"/>
          <p:nvPr/>
        </p:nvSpPr>
        <p:spPr>
          <a:xfrm>
            <a:off x="10192525" y="117600"/>
            <a:ext cx="1431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Future Plan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370225" y="1905000"/>
            <a:ext cx="720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92571" y="2154766"/>
          <a:ext cx="7855694" cy="207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074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70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1" name="직선 연결선 30"/>
          <p:cNvCxnSpPr>
            <a:cxnSpLocks/>
            <a:endCxn id="18" idx="2"/>
          </p:cNvCxnSpPr>
          <p:nvPr/>
        </p:nvCxnSpPr>
        <p:spPr>
          <a:xfrm>
            <a:off x="3370225" y="1905000"/>
            <a:ext cx="569815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9068375" y="1836420"/>
            <a:ext cx="137160" cy="137160"/>
          </a:xfrm>
          <a:prstGeom prst="ellipse">
            <a:avLst/>
          </a:prstGeom>
          <a:solidFill>
            <a:srgbClr val="743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BBF6AD-4A71-4EA4-B988-DB11D73EE67F}"/>
              </a:ext>
            </a:extLst>
          </p:cNvPr>
          <p:cNvSpPr/>
          <p:nvPr/>
        </p:nvSpPr>
        <p:spPr>
          <a:xfrm>
            <a:off x="499645" y="1501245"/>
            <a:ext cx="2695942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주택가격 예측모델 만들기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다양한 가격책정에 대한 데이터를  수집 및 활용하여 한국 지역별 주택 가격 예측 모델을 추가한다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654355" y="1300465"/>
            <a:ext cx="96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80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  <a:endParaRPr lang="en-US" altLang="ko-KR" sz="8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370225" y="3459886"/>
            <a:ext cx="720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931897"/>
              </p:ext>
            </p:extLst>
          </p:nvPr>
        </p:nvGraphicFramePr>
        <p:xfrm>
          <a:off x="3392571" y="3709652"/>
          <a:ext cx="7855694" cy="207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074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70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8" name="직선 연결선 37"/>
          <p:cNvCxnSpPr>
            <a:cxnSpLocks/>
            <a:endCxn id="39" idx="2"/>
          </p:cNvCxnSpPr>
          <p:nvPr/>
        </p:nvCxnSpPr>
        <p:spPr>
          <a:xfrm>
            <a:off x="3370225" y="3459886"/>
            <a:ext cx="681892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10189145" y="3391306"/>
            <a:ext cx="137160" cy="137160"/>
          </a:xfrm>
          <a:prstGeom prst="ellipse">
            <a:avLst/>
          </a:prstGeom>
          <a:solidFill>
            <a:srgbClr val="743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BBF6AD-4A71-4EA4-B988-DB11D73EE67F}"/>
              </a:ext>
            </a:extLst>
          </p:cNvPr>
          <p:cNvSpPr/>
          <p:nvPr/>
        </p:nvSpPr>
        <p:spPr>
          <a:xfrm>
            <a:off x="499645" y="3056131"/>
            <a:ext cx="2695942" cy="1487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주택가격 예측 웹사이트 제작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부동산 가격 예측 모형을 학습시켜 미래의 가격을 예측하는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AI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만든 후 웹사이트에서 실시간으로 확인 가능하도록 만든다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775125" y="2777926"/>
            <a:ext cx="96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97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  <a:endParaRPr lang="en-US" altLang="ko-KR" sz="8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370225" y="5110886"/>
            <a:ext cx="720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16286"/>
              </p:ext>
            </p:extLst>
          </p:nvPr>
        </p:nvGraphicFramePr>
        <p:xfrm>
          <a:off x="3392571" y="5360652"/>
          <a:ext cx="7855694" cy="207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41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074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70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100</a:t>
                      </a:r>
                      <a:endParaRPr lang="ko-KR" altLang="en-US" sz="9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4" name="직선 연결선 43"/>
          <p:cNvCxnSpPr>
            <a:cxnSpLocks/>
            <a:endCxn id="45" idx="2"/>
          </p:cNvCxnSpPr>
          <p:nvPr/>
        </p:nvCxnSpPr>
        <p:spPr>
          <a:xfrm>
            <a:off x="3233065" y="5110886"/>
            <a:ext cx="437743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7610504" y="5042306"/>
            <a:ext cx="137160" cy="137160"/>
          </a:xfrm>
          <a:prstGeom prst="ellipse">
            <a:avLst/>
          </a:prstGeom>
          <a:solidFill>
            <a:srgbClr val="743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BBBF6AD-4A71-4EA4-B988-DB11D73EE67F}"/>
              </a:ext>
            </a:extLst>
          </p:cNvPr>
          <p:cNvSpPr/>
          <p:nvPr/>
        </p:nvSpPr>
        <p:spPr>
          <a:xfrm>
            <a:off x="499645" y="4707131"/>
            <a:ext cx="2733420" cy="1487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빅데이터 분석 공모전 참가 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머신러닝에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대해 추가적으로 공부를 한 후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데이콘에서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진행되는 여러 공모전 중 하나에 참여하여 데이터 분석 능력을 향상시킬 예정이다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96484" y="4494507"/>
            <a:ext cx="96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60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  <a:endParaRPr lang="en-US" altLang="ko-KR" sz="8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E1F938-1585-473B-80E1-03FE75B82B6D}"/>
              </a:ext>
            </a:extLst>
          </p:cNvPr>
          <p:cNvSpPr txBox="1"/>
          <p:nvPr/>
        </p:nvSpPr>
        <p:spPr>
          <a:xfrm>
            <a:off x="499645" y="893362"/>
            <a:ext cx="6122504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VI. 4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주 프로젝트 종료 후 계획 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C92A05-B123-46A0-B08B-8C58C85EC4B5}"/>
              </a:ext>
            </a:extLst>
          </p:cNvPr>
          <p:cNvSpPr txBox="1"/>
          <p:nvPr/>
        </p:nvSpPr>
        <p:spPr>
          <a:xfrm>
            <a:off x="3167637" y="1656029"/>
            <a:ext cx="1731987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 해결 난이도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E3F6CF-ED46-4D26-B4F9-5B3FF7E8F189}"/>
              </a:ext>
            </a:extLst>
          </p:cNvPr>
          <p:cNvSpPr txBox="1"/>
          <p:nvPr/>
        </p:nvSpPr>
        <p:spPr>
          <a:xfrm>
            <a:off x="3167636" y="3210943"/>
            <a:ext cx="1731987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44546A">
                    <a:lumMod val="75000"/>
                  </a:srgbClr>
                </a:solidFill>
              </a:rPr>
              <a:t>문제 해결 난이도</a:t>
            </a:r>
            <a:endParaRPr lang="en-US" altLang="ko-KR" sz="10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47BF24-7F00-4845-AE8D-81F2C04C2135}"/>
              </a:ext>
            </a:extLst>
          </p:cNvPr>
          <p:cNvSpPr txBox="1"/>
          <p:nvPr/>
        </p:nvSpPr>
        <p:spPr>
          <a:xfrm>
            <a:off x="3167635" y="4861352"/>
            <a:ext cx="1731987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44546A">
                    <a:lumMod val="75000"/>
                  </a:srgbClr>
                </a:solidFill>
              </a:rPr>
              <a:t>문제 해결 난이도</a:t>
            </a:r>
            <a:endParaRPr lang="en-US" altLang="ko-KR" sz="1000" b="1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9985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3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78868" y="2705725"/>
            <a:ext cx="22342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Thank      </a:t>
            </a:r>
          </a:p>
          <a:p>
            <a:pPr>
              <a:defRPr/>
            </a:pPr>
            <a:r>
              <a:rPr lang="en-US" altLang="ko-KR" sz="5400" b="1" kern="0" dirty="0">
                <a:ln w="12700">
                  <a:noFill/>
                </a:ln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You !</a:t>
            </a:r>
            <a:endParaRPr lang="en-US" altLang="ko-KR" sz="11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806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INTRODUCTION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74BF6D-BDF0-4DFF-9484-73E289A51C29}"/>
              </a:ext>
            </a:extLst>
          </p:cNvPr>
          <p:cNvSpPr/>
          <p:nvPr/>
        </p:nvSpPr>
        <p:spPr>
          <a:xfrm>
            <a:off x="419100" y="913316"/>
            <a:ext cx="10968442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기본 제공 데이터 설명 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한국 부동산 데이터 수집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(</a:t>
            </a:r>
            <a:r>
              <a:rPr lang="en-US" altLang="ko-KR" sz="1400" b="1" dirty="0" err="1">
                <a:solidFill>
                  <a:srgbClr val="44546A">
                    <a:lumMod val="75000"/>
                  </a:srgbClr>
                </a:solidFill>
              </a:rPr>
              <a:t>Dacon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 제공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-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</a:rPr>
              <a:t>한국은행 경제 통계 시스템을 통해 수집한 </a:t>
            </a: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9</a:t>
            </a: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</a:rPr>
              <a:t>가지 부동산 데이터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- </a:t>
            </a: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</a:rPr>
              <a:t>한국은행 경제통계시스템 </a:t>
            </a: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– </a:t>
            </a:r>
            <a:r>
              <a:rPr lang="en-US" altLang="ko-KR" sz="1400" dirty="0" err="1">
                <a:solidFill>
                  <a:srgbClr val="44546A">
                    <a:lumMod val="75000"/>
                  </a:srgbClr>
                </a:solidFill>
              </a:rPr>
              <a:t>OpenAPI</a:t>
            </a: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</a:rPr>
              <a:t>서비스 </a:t>
            </a: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(bok.or.kr)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: </a:t>
            </a: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</a:rPr>
              <a:t>데이터에 관한 자세한 설명은 한국은행 경제 시스템을 통해 확인하실 수 있습니다</a:t>
            </a: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. </a:t>
            </a: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</a:rPr>
              <a:t>한국은행 경제통계시스템 </a:t>
            </a: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(bok.or.kr)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807E67-2691-46F9-A40E-19C4E5133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00" t="53193" r="18368" b="23088"/>
          <a:stretch/>
        </p:blipFill>
        <p:spPr>
          <a:xfrm>
            <a:off x="2644893" y="5019109"/>
            <a:ext cx="6882962" cy="159345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D593F3-AD75-4F0B-84F8-020CD8023063}"/>
              </a:ext>
            </a:extLst>
          </p:cNvPr>
          <p:cNvSpPr/>
          <p:nvPr/>
        </p:nvSpPr>
        <p:spPr>
          <a:xfrm>
            <a:off x="1161258" y="2997893"/>
            <a:ext cx="9464869" cy="1666546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지역별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_</a:t>
            </a:r>
            <a:r>
              <a:rPr lang="ko-KR" altLang="en-US" sz="1400" b="1" dirty="0" err="1">
                <a:solidFill>
                  <a:srgbClr val="44546A">
                    <a:lumMod val="75000"/>
                  </a:srgbClr>
                </a:solidFill>
              </a:rPr>
              <a:t>지가변동률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.csv				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유형별 </a:t>
            </a:r>
            <a:r>
              <a:rPr lang="ko-KR" altLang="en-US" sz="1400" b="1" dirty="0" err="1">
                <a:solidFill>
                  <a:srgbClr val="44546A">
                    <a:lumMod val="75000"/>
                  </a:srgbClr>
                </a:solidFill>
              </a:rPr>
              <a:t>주택월세통합가격지수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.csv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주택전세가격지수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(KB).csv			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아파트 실거래가격지수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.csv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주택매매가격지수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(KB).csv			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미분양주택현황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.csv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rgbClr val="44546A">
                    <a:lumMod val="75000"/>
                  </a:srgbClr>
                </a:solidFill>
              </a:rPr>
              <a:t>주택건설인허가실적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.csv			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국내건설수주액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.csv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건축허가현황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.csv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F681B1-1868-4B4E-8BBE-2D654BE8F0D5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contents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880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501245"/>
          </a:xfrm>
          <a:prstGeom prst="rect">
            <a:avLst/>
          </a:prstGeom>
          <a:gradFill flip="none" rotWithShape="1">
            <a:gsLst>
              <a:gs pos="0">
                <a:srgbClr val="4E3073"/>
              </a:gs>
              <a:gs pos="100000">
                <a:srgbClr val="74378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INTRODUCTION </a:t>
            </a:r>
            <a:r>
              <a:rPr lang="ko-KR" altLang="en-US" sz="800" kern="0" dirty="0">
                <a:solidFill>
                  <a:prstClr val="white"/>
                </a:solidFill>
              </a:rPr>
              <a:t>한국 부동산 데이터 분석을 통해 바라 본 청년 세대 내 집 마련의 현실</a:t>
            </a:r>
            <a:endParaRPr lang="en-US" altLang="ko-KR" sz="800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073"/>
            <a:ext cx="11772900" cy="6197600"/>
          </a:xfrm>
          <a:prstGeom prst="rect">
            <a:avLst/>
          </a:prstGeom>
          <a:solidFill>
            <a:srgbClr val="F9FAFE"/>
          </a:solidFill>
          <a:ln>
            <a:noFill/>
          </a:ln>
          <a:effectLst>
            <a:outerShdw blurRad="165100" dist="165100" dir="18900000" algn="b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8292B9-6C4F-471C-9293-3C99C5F0A2F4}"/>
              </a:ext>
            </a:extLst>
          </p:cNvPr>
          <p:cNvGrpSpPr/>
          <p:nvPr/>
        </p:nvGrpSpPr>
        <p:grpSpPr>
          <a:xfrm>
            <a:off x="10222316" y="114300"/>
            <a:ext cx="1391767" cy="390040"/>
            <a:chOff x="456017" y="1097511"/>
            <a:chExt cx="1448188" cy="405852"/>
          </a:xfrm>
        </p:grpSpPr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61B4BA1-CA05-47BF-837C-71DDC169C10E}"/>
                </a:ext>
              </a:extLst>
            </p:cNvPr>
            <p:cNvSpPr/>
            <p:nvPr/>
          </p:nvSpPr>
          <p:spPr>
            <a:xfrm>
              <a:off x="456017" y="1097514"/>
              <a:ext cx="216409" cy="399013"/>
            </a:xfrm>
            <a:prstGeom prst="leftBracket">
              <a:avLst>
                <a:gd name="adj" fmla="val 92190"/>
              </a:avLst>
            </a:prstGeom>
            <a:ln w="31750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ACED6AA-2E40-4CFD-9602-4E4221C0744D}"/>
                </a:ext>
              </a:extLst>
            </p:cNvPr>
            <p:cNvSpPr/>
            <p:nvPr/>
          </p:nvSpPr>
          <p:spPr>
            <a:xfrm flipH="1">
              <a:off x="1476531" y="1097513"/>
              <a:ext cx="395999" cy="399013"/>
            </a:xfrm>
            <a:prstGeom prst="arc">
              <a:avLst>
                <a:gd name="adj1" fmla="val 9701467"/>
                <a:gd name="adj2" fmla="val 16208042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B0060F-E073-463A-AD8C-ABD71B7D979E}"/>
                </a:ext>
              </a:extLst>
            </p:cNvPr>
            <p:cNvCxnSpPr>
              <a:stCxn id="10" idx="2"/>
            </p:cNvCxnSpPr>
            <p:nvPr/>
          </p:nvCxnSpPr>
          <p:spPr>
            <a:xfrm flipV="1">
              <a:off x="672426" y="1496526"/>
              <a:ext cx="996441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954342-F26E-498C-9281-526D848D5114}"/>
                </a:ext>
              </a:extLst>
            </p:cNvPr>
            <p:cNvCxnSpPr/>
            <p:nvPr/>
          </p:nvCxnSpPr>
          <p:spPr>
            <a:xfrm flipV="1">
              <a:off x="672426" y="1097512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9A015B6-CCB9-4321-8FCA-BE4FD6B10F3B}"/>
                </a:ext>
              </a:extLst>
            </p:cNvPr>
            <p:cNvCxnSpPr/>
            <p:nvPr/>
          </p:nvCxnSpPr>
          <p:spPr>
            <a:xfrm flipV="1">
              <a:off x="1272478" y="1097511"/>
              <a:ext cx="396000" cy="1"/>
            </a:xfrm>
            <a:prstGeom prst="line">
              <a:avLst/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00C9F3AB-E5FD-4F25-8FCE-C4EEBE41D8F6}"/>
                </a:ext>
              </a:extLst>
            </p:cNvPr>
            <p:cNvSpPr/>
            <p:nvPr/>
          </p:nvSpPr>
          <p:spPr>
            <a:xfrm flipH="1">
              <a:off x="1476920" y="1097512"/>
              <a:ext cx="395999" cy="399013"/>
            </a:xfrm>
            <a:prstGeom prst="arc">
              <a:avLst>
                <a:gd name="adj1" fmla="val 5296230"/>
                <a:gd name="adj2" fmla="val 7355301"/>
              </a:avLst>
            </a:prstGeom>
            <a:ln w="31750" cap="rnd">
              <a:solidFill>
                <a:srgbClr val="ABCC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6" name="자유형: 도형 17">
              <a:extLst>
                <a:ext uri="{FF2B5EF4-FFF2-40B4-BE49-F238E27FC236}">
                  <a16:creationId xmlns:a16="http://schemas.microsoft.com/office/drawing/2014/main" id="{901BAC23-9A17-462D-8EAF-D03AFB513C75}"/>
                </a:ext>
              </a:extLst>
            </p:cNvPr>
            <p:cNvSpPr/>
            <p:nvPr/>
          </p:nvSpPr>
          <p:spPr>
            <a:xfrm>
              <a:off x="1788318" y="1364456"/>
              <a:ext cx="115887" cy="138907"/>
            </a:xfrm>
            <a:custGeom>
              <a:avLst/>
              <a:gdLst>
                <a:gd name="connsiteX0" fmla="*/ 61912 w 142875"/>
                <a:gd name="connsiteY0" fmla="*/ 0 h 147638"/>
                <a:gd name="connsiteX1" fmla="*/ 142875 w 142875"/>
                <a:gd name="connsiteY1" fmla="*/ 147638 h 147638"/>
                <a:gd name="connsiteX2" fmla="*/ 0 w 142875"/>
                <a:gd name="connsiteY2" fmla="*/ 88106 h 147638"/>
                <a:gd name="connsiteX0" fmla="*/ 73818 w 142875"/>
                <a:gd name="connsiteY0" fmla="*/ 0 h 145257"/>
                <a:gd name="connsiteX1" fmla="*/ 142875 w 142875"/>
                <a:gd name="connsiteY1" fmla="*/ 145257 h 145257"/>
                <a:gd name="connsiteX2" fmla="*/ 0 w 142875"/>
                <a:gd name="connsiteY2" fmla="*/ 85725 h 145257"/>
                <a:gd name="connsiteX0" fmla="*/ 76199 w 142875"/>
                <a:gd name="connsiteY0" fmla="*/ 0 h 157163"/>
                <a:gd name="connsiteX1" fmla="*/ 142875 w 142875"/>
                <a:gd name="connsiteY1" fmla="*/ 157163 h 157163"/>
                <a:gd name="connsiteX2" fmla="*/ 0 w 142875"/>
                <a:gd name="connsiteY2" fmla="*/ 97631 h 157163"/>
                <a:gd name="connsiteX0" fmla="*/ 76199 w 119062"/>
                <a:gd name="connsiteY0" fmla="*/ 0 h 164307"/>
                <a:gd name="connsiteX1" fmla="*/ 119062 w 119062"/>
                <a:gd name="connsiteY1" fmla="*/ 164307 h 164307"/>
                <a:gd name="connsiteX2" fmla="*/ 0 w 119062"/>
                <a:gd name="connsiteY2" fmla="*/ 97631 h 164307"/>
                <a:gd name="connsiteX0" fmla="*/ 76199 w 115887"/>
                <a:gd name="connsiteY0" fmla="*/ 0 h 138907"/>
                <a:gd name="connsiteX1" fmla="*/ 115887 w 115887"/>
                <a:gd name="connsiteY1" fmla="*/ 138907 h 138907"/>
                <a:gd name="connsiteX2" fmla="*/ 0 w 115887"/>
                <a:gd name="connsiteY2" fmla="*/ 97631 h 13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87" h="138907">
                  <a:moveTo>
                    <a:pt x="76199" y="0"/>
                  </a:moveTo>
                  <a:lnTo>
                    <a:pt x="115887" y="138907"/>
                  </a:lnTo>
                  <a:lnTo>
                    <a:pt x="0" y="97631"/>
                  </a:lnTo>
                </a:path>
              </a:pathLst>
            </a:custGeom>
            <a:noFill/>
            <a:ln w="31750" cap="rnd">
              <a:solidFill>
                <a:srgbClr val="ABCC4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74BF6D-BDF0-4DFF-9484-73E289A51C29}"/>
              </a:ext>
            </a:extLst>
          </p:cNvPr>
          <p:cNvSpPr/>
          <p:nvPr/>
        </p:nvSpPr>
        <p:spPr>
          <a:xfrm>
            <a:off x="419098" y="929731"/>
            <a:ext cx="4778544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3)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데이터 한 눈에 보기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-</a:t>
            </a: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</a:rPr>
              <a:t> 제공 데이터를 살펴본 후</a:t>
            </a: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, </a:t>
            </a: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</a:rPr>
              <a:t>설명 과정에서는 제공 데이터 중 다음의 데이터만 사용하기로 결정하였다</a:t>
            </a: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: </a:t>
            </a: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</a:rPr>
              <a:t>미분양주택현황</a:t>
            </a: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, </a:t>
            </a:r>
            <a:r>
              <a:rPr lang="ko-KR" altLang="en-US" sz="1400" dirty="0" err="1">
                <a:solidFill>
                  <a:srgbClr val="44546A">
                    <a:lumMod val="75000"/>
                  </a:srgbClr>
                </a:solidFill>
              </a:rPr>
              <a:t>주택건설인허가실적</a:t>
            </a: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, </a:t>
            </a:r>
            <a:r>
              <a:rPr lang="ko-KR" altLang="en-US" sz="1400" dirty="0" err="1">
                <a:solidFill>
                  <a:srgbClr val="44546A">
                    <a:lumMod val="75000"/>
                  </a:srgbClr>
                </a:solidFill>
              </a:rPr>
              <a:t>아파트실거래가격지수</a:t>
            </a: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, </a:t>
            </a: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</a:rPr>
              <a:t>주택매매가격지수</a:t>
            </a: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, </a:t>
            </a: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</a:rPr>
              <a:t>주택전세가격지수</a:t>
            </a: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, </a:t>
            </a:r>
            <a:r>
              <a:rPr lang="ko-KR" altLang="en-US" sz="1400" dirty="0" err="1">
                <a:solidFill>
                  <a:srgbClr val="44546A">
                    <a:lumMod val="75000"/>
                  </a:srgbClr>
                </a:solidFill>
              </a:rPr>
              <a:t>지가변동률</a:t>
            </a:r>
            <a:endParaRPr lang="en-US" altLang="ko-KR" sz="140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FD27EF-EF83-4B0C-A180-1EE656A13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8" t="9630" r="8304" b="10175"/>
          <a:stretch/>
        </p:blipFill>
        <p:spPr>
          <a:xfrm>
            <a:off x="5616740" y="1068792"/>
            <a:ext cx="5869140" cy="556828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09A0AA-B498-4E51-8D3C-F9849C65487A}"/>
              </a:ext>
            </a:extLst>
          </p:cNvPr>
          <p:cNvSpPr txBox="1"/>
          <p:nvPr/>
        </p:nvSpPr>
        <p:spPr>
          <a:xfrm>
            <a:off x="10341625" y="87898"/>
            <a:ext cx="1144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contents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495896"/>
      </p:ext>
    </p:extLst>
  </p:cSld>
  <p:clrMapOvr>
    <a:masterClrMapping/>
  </p:clrMapOvr>
</p:sld>
</file>

<file path=ppt/theme/theme1.xml><?xml version="1.0" encoding="utf-8"?>
<a:theme xmlns:a="http://schemas.openxmlformats.org/drawingml/2006/main" name="2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3398</TotalTime>
  <Words>7540</Words>
  <Application>Microsoft Office PowerPoint</Application>
  <PresentationFormat>와이드스크린</PresentationFormat>
  <Paragraphs>820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0" baseType="lpstr">
      <vt:lpstr>Helvetica Neue</vt:lpstr>
      <vt:lpstr>NotoSansKR</vt:lpstr>
      <vt:lpstr>경기천년제목 Bold</vt:lpstr>
      <vt:lpstr>굴림</vt:lpstr>
      <vt:lpstr>나눔고딕</vt:lpstr>
      <vt:lpstr>Malgun Gothic</vt:lpstr>
      <vt:lpstr>Malgun Gothic</vt:lpstr>
      <vt:lpstr>야놀자 야체 B</vt:lpstr>
      <vt:lpstr>Arial</vt:lpstr>
      <vt:lpstr>Roboto</vt:lpstr>
      <vt:lpstr>27_Office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이정은</cp:lastModifiedBy>
  <cp:revision>200</cp:revision>
  <dcterms:created xsi:type="dcterms:W3CDTF">2021-01-19T02:22:02Z</dcterms:created>
  <dcterms:modified xsi:type="dcterms:W3CDTF">2021-08-27T06:03:49Z</dcterms:modified>
</cp:coreProperties>
</file>